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21" r:id="rId1"/>
  </p:sldMasterIdLst>
  <p:notesMasterIdLst>
    <p:notesMasterId r:id="rId12"/>
  </p:notesMasterIdLst>
  <p:handoutMasterIdLst>
    <p:handoutMasterId r:id="rId13"/>
  </p:handoutMasterIdLst>
  <p:sldIdLst>
    <p:sldId id="1824" r:id="rId2"/>
    <p:sldId id="1822" r:id="rId3"/>
    <p:sldId id="1823" r:id="rId4"/>
    <p:sldId id="1833" r:id="rId5"/>
    <p:sldId id="1827" r:id="rId6"/>
    <p:sldId id="1834" r:id="rId7"/>
    <p:sldId id="1835" r:id="rId8"/>
    <p:sldId id="1830" r:id="rId9"/>
    <p:sldId id="1831" r:id="rId10"/>
    <p:sldId id="1832" r:id="rId11"/>
  </p:sldIdLst>
  <p:sldSz cx="12192000" cy="6858000"/>
  <p:notesSz cx="9944100" cy="6805613"/>
  <p:defaultTextStyle>
    <a:defPPr>
      <a:defRPr lang="fr-FR"/>
    </a:defPPr>
    <a:lvl1pPr marL="0" algn="l" defTabSz="91427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34" algn="l" defTabSz="91427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71" algn="l" defTabSz="91427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06" algn="l" defTabSz="91427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42" algn="l" defTabSz="91427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676" algn="l" defTabSz="91427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10" algn="l" defTabSz="91427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947" algn="l" defTabSz="91427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082" algn="l" defTabSz="91427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OUROUMA Saly" initials="KS" lastIdx="1" clrIdx="0"/>
  <p:cmAuthor id="1" name="OUAKIL Marie-Pierre" initials="OM" lastIdx="5" clrIdx="1"/>
  <p:cmAuthor id="2" name="ALONSO Lea" initials="AL" lastIdx="20" clrIdx="2"/>
  <p:cmAuthor id="3" name="Saly KOUROUMA" initials="SKO" lastIdx="15" clrIdx="3"/>
  <p:cmAuthor id="4" name="VALENTINI Karin" initials="VK" lastIdx="1" clrIdx="4">
    <p:extLst>
      <p:ext uri="{19B8F6BF-5375-455C-9EA6-DF929625EA0E}">
        <p15:presenceInfo xmlns:p15="http://schemas.microsoft.com/office/powerpoint/2012/main" userId="S::karin.valentini@reseau-cd.fr::56d48a01-82af-4739-89e4-f82ef42b276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CC9900"/>
    <a:srgbClr val="FF6600"/>
    <a:srgbClr val="FFFFFF"/>
    <a:srgbClr val="FFC000"/>
    <a:srgbClr val="FF0000"/>
    <a:srgbClr val="FF3399"/>
    <a:srgbClr val="5B9BD5"/>
    <a:srgbClr val="E8EFF3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0A1B5D5-9B99-4C35-A422-299274C87663}" styleName="Style moyen 1 - Accentuation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ABFCF23-3B69-468F-B69F-88F6DE6A72F2}" styleName="Style moyen 1 - Accentuation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E9639D4-E3E2-4D34-9284-5A2195B3D0D7}" styleName="Style clair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Style léger 2 - Accentuation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46F890A9-2807-4EBB-B81D-B2AA78EC7F39}" styleName="Style foncé 2 - Accentuation 5/Accentuation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2C8C85-51F0-491E-9774-3900AFEF0FD7}" styleName="Style léger 2 - Accentuation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511" autoAdjust="0"/>
    <p:restoredTop sz="87604" autoAdjust="0"/>
  </p:normalViewPr>
  <p:slideViewPr>
    <p:cSldViewPr snapToGrid="0">
      <p:cViewPr varScale="1">
        <p:scale>
          <a:sx n="117" d="100"/>
          <a:sy n="117" d="100"/>
        </p:scale>
        <p:origin x="840" y="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4" y="2"/>
            <a:ext cx="4308251" cy="340336"/>
          </a:xfrm>
          <a:prstGeom prst="rect">
            <a:avLst/>
          </a:prstGeom>
        </p:spPr>
        <p:txBody>
          <a:bodyPr vert="horz" lIns="92181" tIns="46090" rIns="92181" bIns="4609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5633512" y="2"/>
            <a:ext cx="4308251" cy="340336"/>
          </a:xfrm>
          <a:prstGeom prst="rect">
            <a:avLst/>
          </a:prstGeom>
        </p:spPr>
        <p:txBody>
          <a:bodyPr vert="horz" lIns="92181" tIns="46090" rIns="92181" bIns="46090" rtlCol="0"/>
          <a:lstStyle>
            <a:lvl1pPr algn="r">
              <a:defRPr sz="1200"/>
            </a:lvl1pPr>
          </a:lstStyle>
          <a:p>
            <a:fld id="{5B0B7BC8-5D7F-4088-871A-20E1DBF652F7}" type="datetimeFigureOut">
              <a:rPr lang="fr-FR" smtClean="0"/>
              <a:t>14/04/2020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4" y="6464186"/>
            <a:ext cx="4308251" cy="340335"/>
          </a:xfrm>
          <a:prstGeom prst="rect">
            <a:avLst/>
          </a:prstGeom>
        </p:spPr>
        <p:txBody>
          <a:bodyPr vert="horz" lIns="92181" tIns="46090" rIns="92181" bIns="4609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5633512" y="6464186"/>
            <a:ext cx="4308251" cy="340335"/>
          </a:xfrm>
          <a:prstGeom prst="rect">
            <a:avLst/>
          </a:prstGeom>
        </p:spPr>
        <p:txBody>
          <a:bodyPr vert="horz" lIns="92181" tIns="46090" rIns="92181" bIns="46090" rtlCol="0" anchor="b"/>
          <a:lstStyle>
            <a:lvl1pPr algn="r">
              <a:defRPr sz="1200"/>
            </a:lvl1pPr>
          </a:lstStyle>
          <a:p>
            <a:fld id="{8616656E-D246-4464-893F-0E5F6163E3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24236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4309110" cy="341463"/>
          </a:xfrm>
          <a:prstGeom prst="rect">
            <a:avLst/>
          </a:prstGeom>
        </p:spPr>
        <p:txBody>
          <a:bodyPr vert="horz" lIns="92181" tIns="46090" rIns="92181" bIns="4609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5632689" y="3"/>
            <a:ext cx="4309110" cy="341463"/>
          </a:xfrm>
          <a:prstGeom prst="rect">
            <a:avLst/>
          </a:prstGeom>
        </p:spPr>
        <p:txBody>
          <a:bodyPr vert="horz" lIns="92181" tIns="46090" rIns="92181" bIns="46090" rtlCol="0"/>
          <a:lstStyle>
            <a:lvl1pPr algn="r">
              <a:defRPr sz="1200"/>
            </a:lvl1pPr>
          </a:lstStyle>
          <a:p>
            <a:fld id="{8A23261D-3E8C-4E8C-BC81-53AA76478F88}" type="datetimeFigureOut">
              <a:rPr lang="fr-FR" smtClean="0"/>
              <a:t>14/04/2020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932113" y="850900"/>
            <a:ext cx="4079875" cy="2295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81" tIns="46090" rIns="92181" bIns="4609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994411" y="3275206"/>
            <a:ext cx="7955280" cy="2679710"/>
          </a:xfrm>
          <a:prstGeom prst="rect">
            <a:avLst/>
          </a:prstGeom>
        </p:spPr>
        <p:txBody>
          <a:bodyPr vert="horz" lIns="92181" tIns="46090" rIns="92181" bIns="4609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6464154"/>
            <a:ext cx="4309110" cy="341462"/>
          </a:xfrm>
          <a:prstGeom prst="rect">
            <a:avLst/>
          </a:prstGeom>
        </p:spPr>
        <p:txBody>
          <a:bodyPr vert="horz" lIns="92181" tIns="46090" rIns="92181" bIns="4609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5632689" y="6464154"/>
            <a:ext cx="4309110" cy="341462"/>
          </a:xfrm>
          <a:prstGeom prst="rect">
            <a:avLst/>
          </a:prstGeom>
        </p:spPr>
        <p:txBody>
          <a:bodyPr vert="horz" lIns="92181" tIns="46090" rIns="92181" bIns="46090" rtlCol="0" anchor="b"/>
          <a:lstStyle>
            <a:lvl1pPr algn="r">
              <a:defRPr sz="1200"/>
            </a:lvl1pPr>
          </a:lstStyle>
          <a:p>
            <a:fld id="{A82C70CB-AD81-46F6-92F9-80355FF7EB1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47622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7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4" algn="l" defTabSz="91427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71" algn="l" defTabSz="91427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06" algn="l" defTabSz="91427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42" algn="l" defTabSz="91427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76" algn="l" defTabSz="91427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10" algn="l" defTabSz="91427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47" algn="l" defTabSz="91427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82" algn="l" defTabSz="91427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320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000" i="1">
                <a:solidFill>
                  <a:srgbClr val="CC9900"/>
                </a:solidFill>
              </a:defRPr>
            </a:lvl1pPr>
            <a:lvl2pPr marL="457209" indent="0" algn="ctr">
              <a:buNone/>
              <a:defRPr sz="2000"/>
            </a:lvl2pPr>
            <a:lvl3pPr marL="914418" indent="0" algn="ctr">
              <a:buNone/>
              <a:defRPr sz="1800"/>
            </a:lvl3pPr>
            <a:lvl4pPr marL="1371627" indent="0" algn="ctr">
              <a:buNone/>
              <a:defRPr sz="1600"/>
            </a:lvl4pPr>
            <a:lvl5pPr marL="1828837" indent="0" algn="ctr">
              <a:buNone/>
              <a:defRPr sz="1600"/>
            </a:lvl5pPr>
            <a:lvl6pPr marL="2286046" indent="0" algn="ctr">
              <a:buNone/>
              <a:defRPr sz="1600"/>
            </a:lvl6pPr>
            <a:lvl7pPr marL="2743255" indent="0" algn="ctr">
              <a:buNone/>
              <a:defRPr sz="1600"/>
            </a:lvl7pPr>
            <a:lvl8pPr marL="3200464" indent="0" algn="ctr">
              <a:buNone/>
              <a:defRPr sz="1600"/>
            </a:lvl8pPr>
            <a:lvl9pPr marL="3657673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801979" y="6356353"/>
            <a:ext cx="4716379" cy="365125"/>
          </a:xfrm>
          <a:prstGeom prst="rect">
            <a:avLst/>
          </a:prstGeom>
        </p:spPr>
        <p:txBody>
          <a:bodyPr/>
          <a:lstStyle>
            <a:lvl1pPr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fr-FR"/>
              <a:t>HEP EDUCATION | Comité de Gouvernance | Version du 09.03.2020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940641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7" name="Titre 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801979" y="6356353"/>
            <a:ext cx="4716379" cy="365125"/>
          </a:xfrm>
          <a:prstGeom prst="rect">
            <a:avLst/>
          </a:prstGeom>
        </p:spPr>
        <p:txBody>
          <a:bodyPr/>
          <a:lstStyle>
            <a:lvl1pPr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fr-FR"/>
              <a:t>HEP EDUCATION | Comité de Gouvernance | Version du 09.03.2020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45222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264406"/>
          </a:xfrm>
        </p:spPr>
        <p:txBody>
          <a:bodyPr>
            <a:normAutofit/>
          </a:bodyPr>
          <a:lstStyle>
            <a:lvl1pPr marL="0" indent="0">
              <a:buNone/>
              <a:defRPr sz="1800" b="0">
                <a:solidFill>
                  <a:schemeClr val="tx1">
                    <a:tint val="75000"/>
                  </a:schemeClr>
                </a:solidFill>
              </a:defRPr>
            </a:lvl1pPr>
            <a:lvl2pPr marL="45720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1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2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3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4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6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7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801979" y="6356353"/>
            <a:ext cx="4716379" cy="365125"/>
          </a:xfrm>
          <a:prstGeom prst="rect">
            <a:avLst/>
          </a:prstGeom>
        </p:spPr>
        <p:txBody>
          <a:bodyPr/>
          <a:lstStyle>
            <a:lvl1pPr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fr-FR"/>
              <a:t>HEP EDUCATION | Comité de Gouvernance | Version du 09.03.2020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08675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17236" y="609221"/>
            <a:ext cx="5400000" cy="556507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603100" y="624748"/>
            <a:ext cx="5400000" cy="553402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0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801979" y="6356353"/>
            <a:ext cx="4716379" cy="365125"/>
          </a:xfrm>
          <a:prstGeom prst="rect">
            <a:avLst/>
          </a:prstGeom>
        </p:spPr>
        <p:txBody>
          <a:bodyPr/>
          <a:lstStyle>
            <a:lvl1pPr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fr-FR"/>
              <a:t>HEP EDUCATION | Comité de Gouvernance | Version du 09.03.2020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40777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61614" y="147013"/>
            <a:ext cx="11458473" cy="364716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61613" y="603082"/>
            <a:ext cx="54000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9" indent="0">
              <a:buNone/>
              <a:defRPr sz="2000" b="1"/>
            </a:lvl2pPr>
            <a:lvl3pPr marL="914418" indent="0">
              <a:buNone/>
              <a:defRPr sz="1800" b="1"/>
            </a:lvl3pPr>
            <a:lvl4pPr marL="1371627" indent="0">
              <a:buNone/>
              <a:defRPr sz="1600" b="1"/>
            </a:lvl4pPr>
            <a:lvl5pPr marL="1828837" indent="0">
              <a:buNone/>
              <a:defRPr sz="1600" b="1"/>
            </a:lvl5pPr>
            <a:lvl6pPr marL="2286046" indent="0">
              <a:buNone/>
              <a:defRPr sz="1600" b="1"/>
            </a:lvl6pPr>
            <a:lvl7pPr marL="2743255" indent="0">
              <a:buNone/>
              <a:defRPr sz="1600" b="1"/>
            </a:lvl7pPr>
            <a:lvl8pPr marL="3200464" indent="0">
              <a:buNone/>
              <a:defRPr sz="1600" b="1"/>
            </a:lvl8pPr>
            <a:lvl9pPr marL="3657673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61613" y="1524091"/>
            <a:ext cx="5400000" cy="462503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420087" y="603082"/>
            <a:ext cx="54000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9" indent="0">
              <a:buNone/>
              <a:defRPr sz="2000" b="1"/>
            </a:lvl2pPr>
            <a:lvl3pPr marL="914418" indent="0">
              <a:buNone/>
              <a:defRPr sz="1800" b="1"/>
            </a:lvl3pPr>
            <a:lvl4pPr marL="1371627" indent="0">
              <a:buNone/>
              <a:defRPr sz="1600" b="1"/>
            </a:lvl4pPr>
            <a:lvl5pPr marL="1828837" indent="0">
              <a:buNone/>
              <a:defRPr sz="1600" b="1"/>
            </a:lvl5pPr>
            <a:lvl6pPr marL="2286046" indent="0">
              <a:buNone/>
              <a:defRPr sz="1600" b="1"/>
            </a:lvl6pPr>
            <a:lvl7pPr marL="2743255" indent="0">
              <a:buNone/>
              <a:defRPr sz="1600" b="1"/>
            </a:lvl7pPr>
            <a:lvl8pPr marL="3200464" indent="0">
              <a:buNone/>
              <a:defRPr sz="1600" b="1"/>
            </a:lvl8pPr>
            <a:lvl9pPr marL="3657673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420087" y="1515053"/>
            <a:ext cx="5400000" cy="463407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2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801979" y="6356353"/>
            <a:ext cx="4716379" cy="365125"/>
          </a:xfrm>
          <a:prstGeom prst="rect">
            <a:avLst/>
          </a:prstGeom>
        </p:spPr>
        <p:txBody>
          <a:bodyPr/>
          <a:lstStyle>
            <a:lvl1pPr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fr-FR"/>
              <a:t>HEP EDUCATION | Comité de Gouvernance | Version du 09.03.2020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54840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801979" y="6356353"/>
            <a:ext cx="4716379" cy="365125"/>
          </a:xfrm>
          <a:prstGeom prst="rect">
            <a:avLst/>
          </a:prstGeom>
        </p:spPr>
        <p:txBody>
          <a:bodyPr/>
          <a:lstStyle>
            <a:lvl1pPr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fr-FR"/>
              <a:t>HEP EDUCATION | Comité de Gouvernance | Version du 09.03.2020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09781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5"/>
          <p:cNvSpPr txBox="1">
            <a:spLocks/>
          </p:cNvSpPr>
          <p:nvPr userDrawn="1"/>
        </p:nvSpPr>
        <p:spPr>
          <a:xfrm>
            <a:off x="8610600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1200" dirty="0"/>
          </a:p>
        </p:txBody>
      </p:sp>
      <p:sp>
        <p:nvSpPr>
          <p:cNvPr id="9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801979" y="6356353"/>
            <a:ext cx="4716379" cy="365125"/>
          </a:xfrm>
          <a:prstGeom prst="rect">
            <a:avLst/>
          </a:prstGeom>
        </p:spPr>
        <p:txBody>
          <a:bodyPr/>
          <a:lstStyle>
            <a:lvl1pPr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fr-FR"/>
              <a:t>HEP EDUCATION | Comité de Gouvernance | Version du 09.03.2020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00999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91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8"/>
            <a:ext cx="6172200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91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9" indent="0">
              <a:buNone/>
              <a:defRPr sz="1400"/>
            </a:lvl2pPr>
            <a:lvl3pPr marL="914418" indent="0">
              <a:buNone/>
              <a:defRPr sz="1200"/>
            </a:lvl3pPr>
            <a:lvl4pPr marL="1371627" indent="0">
              <a:buNone/>
              <a:defRPr sz="1000"/>
            </a:lvl4pPr>
            <a:lvl5pPr marL="1828837" indent="0">
              <a:buNone/>
              <a:defRPr sz="1000"/>
            </a:lvl5pPr>
            <a:lvl6pPr marL="2286046" indent="0">
              <a:buNone/>
              <a:defRPr sz="1000"/>
            </a:lvl6pPr>
            <a:lvl7pPr marL="2743255" indent="0">
              <a:buNone/>
              <a:defRPr sz="1000"/>
            </a:lvl7pPr>
            <a:lvl8pPr marL="3200464" indent="0">
              <a:buNone/>
              <a:defRPr sz="1000"/>
            </a:lvl8pPr>
            <a:lvl9pPr marL="3657673" indent="0">
              <a:buNone/>
              <a:defRPr sz="1000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0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801979" y="6356353"/>
            <a:ext cx="4716379" cy="365125"/>
          </a:xfrm>
          <a:prstGeom prst="rect">
            <a:avLst/>
          </a:prstGeom>
        </p:spPr>
        <p:txBody>
          <a:bodyPr/>
          <a:lstStyle>
            <a:lvl1pPr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fr-FR"/>
              <a:t>HEP EDUCATION | Comité de Gouvernance | Version du 09.03.2020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889014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91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8"/>
            <a:ext cx="6172200" cy="4873625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9" indent="0">
              <a:buNone/>
              <a:defRPr sz="2800"/>
            </a:lvl2pPr>
            <a:lvl3pPr marL="914418" indent="0">
              <a:buNone/>
              <a:defRPr sz="2400"/>
            </a:lvl3pPr>
            <a:lvl4pPr marL="1371627" indent="0">
              <a:buNone/>
              <a:defRPr sz="2000"/>
            </a:lvl4pPr>
            <a:lvl5pPr marL="1828837" indent="0">
              <a:buNone/>
              <a:defRPr sz="2000"/>
            </a:lvl5pPr>
            <a:lvl6pPr marL="2286046" indent="0">
              <a:buNone/>
              <a:defRPr sz="2000"/>
            </a:lvl6pPr>
            <a:lvl7pPr marL="2743255" indent="0">
              <a:buNone/>
              <a:defRPr sz="2000"/>
            </a:lvl7pPr>
            <a:lvl8pPr marL="3200464" indent="0">
              <a:buNone/>
              <a:defRPr sz="2000"/>
            </a:lvl8pPr>
            <a:lvl9pPr marL="3657673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91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9" indent="0">
              <a:buNone/>
              <a:defRPr sz="1400"/>
            </a:lvl2pPr>
            <a:lvl3pPr marL="914418" indent="0">
              <a:buNone/>
              <a:defRPr sz="1200"/>
            </a:lvl3pPr>
            <a:lvl4pPr marL="1371627" indent="0">
              <a:buNone/>
              <a:defRPr sz="1000"/>
            </a:lvl4pPr>
            <a:lvl5pPr marL="1828837" indent="0">
              <a:buNone/>
              <a:defRPr sz="1000"/>
            </a:lvl5pPr>
            <a:lvl6pPr marL="2286046" indent="0">
              <a:buNone/>
              <a:defRPr sz="1000"/>
            </a:lvl6pPr>
            <a:lvl7pPr marL="2743255" indent="0">
              <a:buNone/>
              <a:defRPr sz="1000"/>
            </a:lvl7pPr>
            <a:lvl8pPr marL="3200464" indent="0">
              <a:buNone/>
              <a:defRPr sz="1000"/>
            </a:lvl8pPr>
            <a:lvl9pPr marL="3657673" indent="0">
              <a:buNone/>
              <a:defRPr sz="1000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8" name="Espace réservé du numéro de diapositive 5"/>
          <p:cNvSpPr txBox="1">
            <a:spLocks/>
          </p:cNvSpPr>
          <p:nvPr userDrawn="1"/>
        </p:nvSpPr>
        <p:spPr>
          <a:xfrm>
            <a:off x="8610600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1200" dirty="0"/>
          </a:p>
        </p:txBody>
      </p:sp>
      <p:sp>
        <p:nvSpPr>
          <p:cNvPr id="12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801979" y="6356353"/>
            <a:ext cx="4716379" cy="365125"/>
          </a:xfrm>
          <a:prstGeom prst="rect">
            <a:avLst/>
          </a:prstGeom>
        </p:spPr>
        <p:txBody>
          <a:bodyPr/>
          <a:lstStyle>
            <a:lvl1pPr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fr-FR"/>
              <a:t>HEP EDUCATION | Comité de Gouvernance | Version du 09.03.2020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92685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801979" y="6356353"/>
            <a:ext cx="4716379" cy="365125"/>
          </a:xfrm>
          <a:prstGeom prst="rect">
            <a:avLst/>
          </a:prstGeom>
        </p:spPr>
        <p:txBody>
          <a:bodyPr/>
          <a:lstStyle>
            <a:lvl1pPr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fr-FR"/>
              <a:t>HEP EDUCATION | Comité de Gouvernance | Version du 09.03.2020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18530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801979" y="6356353"/>
            <a:ext cx="4716379" cy="365125"/>
          </a:xfrm>
          <a:prstGeom prst="rect">
            <a:avLst/>
          </a:prstGeom>
        </p:spPr>
        <p:txBody>
          <a:bodyPr/>
          <a:lstStyle>
            <a:lvl1pPr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fr-FR"/>
              <a:t>HEP EDUCATION | Comité de Gouvernance | Version du 09.03.2020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417025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eft typ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12 Marcador de texto"/>
          <p:cNvSpPr>
            <a:spLocks noGrp="1"/>
          </p:cNvSpPr>
          <p:nvPr>
            <p:ph type="body" sz="quarter" idx="15" hasCustomPrompt="1"/>
          </p:nvPr>
        </p:nvSpPr>
        <p:spPr>
          <a:xfrm>
            <a:off x="357268" y="1200192"/>
            <a:ext cx="3082642" cy="276566"/>
          </a:xfrm>
          <a:prstGeom prst="rect">
            <a:avLst/>
          </a:prstGeom>
        </p:spPr>
        <p:txBody>
          <a:bodyPr lIns="90757" tIns="45336" rIns="90757" bIns="45336" anchor="t"/>
          <a:lstStyle>
            <a:lvl1pPr marL="0" algn="l" defTabSz="1208493" rtl="0" eaLnBrk="1" latinLnBrk="0" hangingPunct="1">
              <a:lnSpc>
                <a:spcPct val="125000"/>
              </a:lnSpc>
              <a:defRPr lang="en-US" sz="1000" b="0" i="0" kern="1200" noProof="0" dirty="0" smtClean="0">
                <a:solidFill>
                  <a:schemeClr val="bg2"/>
                </a:solidFill>
                <a:latin typeface="PT Sans" panose="020B0503020203020204" pitchFamily="34" charset="0"/>
                <a:ea typeface="Roboto Light" panose="02000000000000000000" pitchFamily="2" charset="0"/>
                <a:cs typeface="PT Sans" panose="020B0503020203020204" pitchFamily="34" charset="0"/>
              </a:defRPr>
            </a:lvl1pPr>
          </a:lstStyle>
          <a:p>
            <a:pPr lvl="0"/>
            <a:r>
              <a:rPr lang="en-US" noProof="0" dirty="0"/>
              <a:t>Some subtitle text about your company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1372549" y="6516782"/>
            <a:ext cx="472409" cy="269115"/>
          </a:xfrm>
          <a:prstGeom prst="rect">
            <a:avLst/>
          </a:prstGeom>
        </p:spPr>
        <p:txBody>
          <a:bodyPr lIns="181268" tIns="90674" rIns="181268" bIns="90674"/>
          <a:lstStyle>
            <a:lvl1pPr algn="ctr">
              <a:defRPr sz="1000">
                <a:solidFill>
                  <a:schemeClr val="bg2"/>
                </a:solidFill>
                <a:latin typeface="PT Sans" panose="020B0503020203020204" pitchFamily="34" charset="0"/>
                <a:ea typeface="Roboto Light" panose="02000000000000000000" pitchFamily="2" charset="0"/>
                <a:cs typeface="PT Sans" panose="020B0503020203020204" pitchFamily="34" charset="0"/>
              </a:defRPr>
            </a:lvl1pPr>
          </a:lstStyle>
          <a:p>
            <a:pPr defTabSz="905800"/>
            <a:fld id="{597BFFA6-61B1-4984-983B-9D1AEC0ED12D}" type="slidenum">
              <a:rPr lang="es-SV" smtClean="0"/>
              <a:pPr defTabSz="905800"/>
              <a:t>‹N°›</a:t>
            </a:fld>
            <a:endParaRPr lang="es-SV" dirty="0"/>
          </a:p>
        </p:txBody>
      </p:sp>
      <p:sp>
        <p:nvSpPr>
          <p:cNvPr id="13" name="12 Marcador de texto"/>
          <p:cNvSpPr>
            <a:spLocks noGrp="1"/>
          </p:cNvSpPr>
          <p:nvPr>
            <p:ph type="body" sz="quarter" idx="13" hasCustomPrompt="1"/>
          </p:nvPr>
        </p:nvSpPr>
        <p:spPr>
          <a:xfrm>
            <a:off x="357268" y="267845"/>
            <a:ext cx="11453216" cy="473313"/>
          </a:xfrm>
          <a:prstGeom prst="rect">
            <a:avLst/>
          </a:prstGeom>
        </p:spPr>
        <p:txBody>
          <a:bodyPr lIns="90757" tIns="45336" rIns="90757" bIns="45336" anchor="ctr"/>
          <a:lstStyle>
            <a:lvl1pPr marL="0" algn="l" defTabSz="1208493" rtl="0" eaLnBrk="1" latinLnBrk="0" hangingPunct="1">
              <a:defRPr lang="en-US" sz="2999" b="0" kern="1200" noProof="0" dirty="0" smtClean="0">
                <a:solidFill>
                  <a:schemeClr val="tx2"/>
                </a:solidFill>
                <a:latin typeface="Oswald" panose="02000503000000000000" pitchFamily="2" charset="0"/>
                <a:ea typeface="Roboto Light" panose="02000000000000000000" pitchFamily="2" charset="0"/>
                <a:cs typeface="Oswald" panose="02000503000000000000" pitchFamily="2" charset="0"/>
              </a:defRPr>
            </a:lvl1pPr>
          </a:lstStyle>
          <a:p>
            <a:pPr lvl="0"/>
            <a:r>
              <a:rPr lang="en-US" noProof="0" dirty="0"/>
              <a:t>YOUR TITLE GOES HERE</a:t>
            </a:r>
          </a:p>
        </p:txBody>
      </p:sp>
      <p:cxnSp>
        <p:nvCxnSpPr>
          <p:cNvPr id="19" name="18 Conector recto"/>
          <p:cNvCxnSpPr/>
          <p:nvPr userDrawn="1"/>
        </p:nvCxnSpPr>
        <p:spPr>
          <a:xfrm>
            <a:off x="357268" y="970675"/>
            <a:ext cx="3082642" cy="0"/>
          </a:xfrm>
          <a:prstGeom prst="line">
            <a:avLst/>
          </a:prstGeom>
          <a:ln w="19050">
            <a:solidFill>
              <a:srgbClr val="CBD0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20 Rectángulo"/>
          <p:cNvSpPr/>
          <p:nvPr userDrawn="1"/>
        </p:nvSpPr>
        <p:spPr bwMode="auto">
          <a:xfrm>
            <a:off x="357268" y="954477"/>
            <a:ext cx="1030285" cy="323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0" tIns="0" rIns="0" bIns="0" rtlCol="0" anchor="ctr"/>
          <a:lstStyle/>
          <a:p>
            <a:pPr algn="ctr"/>
            <a:endParaRPr lang="es-SV" sz="900" dirty="0"/>
          </a:p>
        </p:txBody>
      </p:sp>
      <p:grpSp>
        <p:nvGrpSpPr>
          <p:cNvPr id="4" name="3 Grupo"/>
          <p:cNvGrpSpPr>
            <a:grpSpLocks noChangeAspect="1"/>
          </p:cNvGrpSpPr>
          <p:nvPr userDrawn="1"/>
        </p:nvGrpSpPr>
        <p:grpSpPr>
          <a:xfrm>
            <a:off x="11803326" y="6535184"/>
            <a:ext cx="232297" cy="232311"/>
            <a:chOff x="9447488" y="6048704"/>
            <a:chExt cx="1800000" cy="1800200"/>
          </a:xfrm>
        </p:grpSpPr>
        <p:sp>
          <p:nvSpPr>
            <p:cNvPr id="2" name="1 Elipse"/>
            <p:cNvSpPr>
              <a:spLocks noChangeAspect="1"/>
            </p:cNvSpPr>
            <p:nvPr userDrawn="1"/>
          </p:nvSpPr>
          <p:spPr bwMode="auto">
            <a:xfrm>
              <a:off x="9447488" y="6048704"/>
              <a:ext cx="1800000" cy="1800200"/>
            </a:xfrm>
            <a:prstGeom prst="ellipse">
              <a:avLst/>
            </a:prstGeom>
            <a:noFill/>
            <a:ln>
              <a:solidFill>
                <a:srgbClr val="6C6C6C"/>
              </a:solidFill>
            </a:ln>
          </p:spPr>
          <p:txBody>
            <a:bodyPr lIns="0" tIns="0" rIns="0" bIns="0" rtlCol="0" anchor="ctr"/>
            <a:lstStyle/>
            <a:p>
              <a:pPr algn="ctr"/>
              <a:endParaRPr lang="es-SV" sz="900"/>
            </a:p>
          </p:txBody>
        </p:sp>
        <p:sp>
          <p:nvSpPr>
            <p:cNvPr id="3" name="2 Cheurón">
              <a:hlinkClick r:id="" action="ppaction://hlinkshowjump?jump=nextslide"/>
            </p:cNvPr>
            <p:cNvSpPr/>
            <p:nvPr userDrawn="1"/>
          </p:nvSpPr>
          <p:spPr bwMode="auto">
            <a:xfrm>
              <a:off x="10015172" y="6481483"/>
              <a:ext cx="719978" cy="934645"/>
            </a:xfrm>
            <a:prstGeom prst="chevron">
              <a:avLst>
                <a:gd name="adj" fmla="val 84396"/>
              </a:avLst>
            </a:prstGeom>
            <a:solidFill>
              <a:srgbClr val="6C6C6C"/>
            </a:solidFill>
            <a:ln>
              <a:noFill/>
            </a:ln>
          </p:spPr>
          <p:txBody>
            <a:bodyPr lIns="0" tIns="0" rIns="0" bIns="0" rtlCol="0" anchor="ctr"/>
            <a:lstStyle/>
            <a:p>
              <a:pPr algn="ctr"/>
              <a:endParaRPr lang="es-SV" sz="900"/>
            </a:p>
          </p:txBody>
        </p:sp>
      </p:grpSp>
      <p:grpSp>
        <p:nvGrpSpPr>
          <p:cNvPr id="22" name="21 Grupo"/>
          <p:cNvGrpSpPr>
            <a:grpSpLocks noChangeAspect="1"/>
          </p:cNvGrpSpPr>
          <p:nvPr userDrawn="1"/>
        </p:nvGrpSpPr>
        <p:grpSpPr>
          <a:xfrm>
            <a:off x="11181884" y="6535184"/>
            <a:ext cx="232297" cy="232311"/>
            <a:chOff x="9447488" y="6048704"/>
            <a:chExt cx="1800000" cy="1800200"/>
          </a:xfrm>
        </p:grpSpPr>
        <p:sp>
          <p:nvSpPr>
            <p:cNvPr id="23" name="22 Elipse"/>
            <p:cNvSpPr>
              <a:spLocks noChangeAspect="1"/>
            </p:cNvSpPr>
            <p:nvPr userDrawn="1"/>
          </p:nvSpPr>
          <p:spPr bwMode="auto">
            <a:xfrm>
              <a:off x="9447488" y="6048704"/>
              <a:ext cx="1800000" cy="1800200"/>
            </a:xfrm>
            <a:prstGeom prst="ellipse">
              <a:avLst/>
            </a:prstGeom>
            <a:noFill/>
            <a:ln>
              <a:solidFill>
                <a:srgbClr val="6C6C6C"/>
              </a:solidFill>
            </a:ln>
          </p:spPr>
          <p:txBody>
            <a:bodyPr lIns="0" tIns="0" rIns="0" bIns="0" rtlCol="0" anchor="ctr"/>
            <a:lstStyle/>
            <a:p>
              <a:pPr algn="ctr"/>
              <a:endParaRPr lang="es-SV" sz="900"/>
            </a:p>
          </p:txBody>
        </p:sp>
        <p:sp>
          <p:nvSpPr>
            <p:cNvPr id="24" name="23 Cheurón">
              <a:hlinkClick r:id="" action="ppaction://hlinkshowjump?jump=previousslide"/>
            </p:cNvPr>
            <p:cNvSpPr/>
            <p:nvPr userDrawn="1"/>
          </p:nvSpPr>
          <p:spPr bwMode="auto">
            <a:xfrm flipH="1">
              <a:off x="9959826" y="6481483"/>
              <a:ext cx="719978" cy="934645"/>
            </a:xfrm>
            <a:prstGeom prst="chevron">
              <a:avLst>
                <a:gd name="adj" fmla="val 84396"/>
              </a:avLst>
            </a:prstGeom>
            <a:solidFill>
              <a:srgbClr val="6C6C6C"/>
            </a:solidFill>
            <a:ln>
              <a:noFill/>
            </a:ln>
          </p:spPr>
          <p:txBody>
            <a:bodyPr lIns="0" tIns="0" rIns="0" bIns="0" rtlCol="0" anchor="ctr"/>
            <a:lstStyle/>
            <a:p>
              <a:pPr algn="ctr"/>
              <a:endParaRPr lang="es-SV" sz="900"/>
            </a:p>
          </p:txBody>
        </p:sp>
      </p:grpSp>
      <p:cxnSp>
        <p:nvCxnSpPr>
          <p:cNvPr id="15" name="14 Conector recto"/>
          <p:cNvCxnSpPr/>
          <p:nvPr userDrawn="1"/>
        </p:nvCxnSpPr>
        <p:spPr>
          <a:xfrm>
            <a:off x="223230" y="6654853"/>
            <a:ext cx="10958654" cy="0"/>
          </a:xfrm>
          <a:prstGeom prst="line">
            <a:avLst/>
          </a:prstGeom>
          <a:ln w="9525">
            <a:solidFill>
              <a:srgbClr val="6C6C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7283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8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4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/>
      <p:bldP spid="13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iterate type="lt">
                    <p:tmPct val="8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animBg="1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Full Imag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posición de imagen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s-SV" dirty="0"/>
          </a:p>
        </p:txBody>
      </p:sp>
      <p:sp>
        <p:nvSpPr>
          <p:cNvPr id="4" name="12 Marcador de texto"/>
          <p:cNvSpPr>
            <a:spLocks noGrp="1"/>
          </p:cNvSpPr>
          <p:nvPr>
            <p:ph type="body" sz="quarter" idx="15" hasCustomPrompt="1"/>
          </p:nvPr>
        </p:nvSpPr>
        <p:spPr>
          <a:xfrm>
            <a:off x="2539963" y="954012"/>
            <a:ext cx="7087826" cy="276566"/>
          </a:xfrm>
          <a:prstGeom prst="rect">
            <a:avLst/>
          </a:prstGeom>
        </p:spPr>
        <p:txBody>
          <a:bodyPr lIns="90757" tIns="45336" rIns="90757" bIns="45336" anchor="t"/>
          <a:lstStyle>
            <a:lvl1pPr marL="0" algn="ctr" defTabSz="1208493" rtl="0" eaLnBrk="1" latinLnBrk="0" hangingPunct="1">
              <a:lnSpc>
                <a:spcPct val="125000"/>
              </a:lnSpc>
              <a:defRPr lang="en-US" sz="1000" b="0" i="0" kern="1200" noProof="0" dirty="0" smtClean="0">
                <a:solidFill>
                  <a:schemeClr val="bg2"/>
                </a:solidFill>
                <a:latin typeface="PT Sans" panose="020B0503020203020204" pitchFamily="34" charset="0"/>
                <a:ea typeface="Roboto Light" panose="02000000000000000000" pitchFamily="2" charset="0"/>
                <a:cs typeface="PT Sans" panose="020B0503020203020204" pitchFamily="34" charset="0"/>
              </a:defRPr>
            </a:lvl1pPr>
          </a:lstStyle>
          <a:p>
            <a:pPr lvl="0"/>
            <a:r>
              <a:rPr lang="en-US" noProof="0" dirty="0"/>
              <a:t>Some subtitle text about your company</a:t>
            </a:r>
          </a:p>
        </p:txBody>
      </p:sp>
      <p:sp>
        <p:nvSpPr>
          <p:cNvPr id="5" name="12 Marcador de texto"/>
          <p:cNvSpPr>
            <a:spLocks noGrp="1"/>
          </p:cNvSpPr>
          <p:nvPr>
            <p:ph type="body" sz="quarter" idx="13" hasCustomPrompt="1"/>
          </p:nvPr>
        </p:nvSpPr>
        <p:spPr>
          <a:xfrm>
            <a:off x="357268" y="267845"/>
            <a:ext cx="11453216" cy="473313"/>
          </a:xfrm>
          <a:prstGeom prst="rect">
            <a:avLst/>
          </a:prstGeom>
        </p:spPr>
        <p:txBody>
          <a:bodyPr lIns="90757" tIns="45336" rIns="90757" bIns="45336" anchor="ctr"/>
          <a:lstStyle>
            <a:lvl1pPr marL="0" algn="ctr" defTabSz="1208493" rtl="0" eaLnBrk="1" latinLnBrk="0" hangingPunct="1">
              <a:defRPr lang="en-US" sz="2999" b="0" kern="1200" noProof="0" dirty="0" smtClean="0">
                <a:solidFill>
                  <a:schemeClr val="tx2"/>
                </a:solidFill>
                <a:latin typeface="Oswald" panose="02000503000000000000" pitchFamily="2" charset="0"/>
                <a:ea typeface="Roboto Light" panose="02000000000000000000" pitchFamily="2" charset="0"/>
                <a:cs typeface="Oswald" panose="02000503000000000000" pitchFamily="2" charset="0"/>
              </a:defRPr>
            </a:lvl1pPr>
          </a:lstStyle>
          <a:p>
            <a:pPr lvl="0"/>
            <a:r>
              <a:rPr lang="en-US" noProof="0" dirty="0"/>
              <a:t>YOUR 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2393905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8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4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iterate type="lt">
                    <p:tmPct val="8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17236" y="121845"/>
            <a:ext cx="11685864" cy="3395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17236" y="612396"/>
            <a:ext cx="11685864" cy="5654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u numéro de diapositive 5"/>
          <p:cNvSpPr txBox="1">
            <a:spLocks/>
          </p:cNvSpPr>
          <p:nvPr/>
        </p:nvSpPr>
        <p:spPr>
          <a:xfrm>
            <a:off x="8610600" y="6356353"/>
            <a:ext cx="2743200" cy="365125"/>
          </a:xfrm>
          <a:prstGeom prst="rect">
            <a:avLst/>
          </a:prstGeom>
        </p:spPr>
        <p:txBody>
          <a:bodyPr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DB89DE2-F913-4CB8-8818-82BA3FE260DB}" type="slidenum">
              <a:rPr lang="fr-FR" sz="800" smtClean="0">
                <a:latin typeface="Century Gothic" panose="020B0502020202020204" pitchFamily="34" charset="0"/>
              </a:rPr>
              <a:pPr algn="r"/>
              <a:t>‹N°›</a:t>
            </a:fld>
            <a:endParaRPr lang="fr-FR" sz="800" dirty="0">
              <a:latin typeface="Century Gothic" panose="020B0502020202020204" pitchFamily="34" charset="0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970" y="6417578"/>
            <a:ext cx="1225492" cy="322454"/>
          </a:xfrm>
          <a:prstGeom prst="rect">
            <a:avLst/>
          </a:prstGeom>
        </p:spPr>
      </p:pic>
      <p:sp>
        <p:nvSpPr>
          <p:cNvPr id="9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801979" y="6356353"/>
            <a:ext cx="4716379" cy="365125"/>
          </a:xfrm>
          <a:prstGeom prst="rect">
            <a:avLst/>
          </a:prstGeom>
        </p:spPr>
        <p:txBody>
          <a:bodyPr anchor="ctr"/>
          <a:lstStyle>
            <a:lvl1pPr algn="ctr">
              <a:defRPr sz="700" i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fr-FR"/>
              <a:t>HEP EDUCATION | Comité de Gouvernance | Version du 09.03.2020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47692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  <p:sldLayoutId id="2147483734" r:id="rId13"/>
  </p:sldLayoutIdLst>
  <p:hf sldNum="0" hdr="0" dt="0"/>
  <p:txStyles>
    <p:titleStyle>
      <a:lvl1pPr algn="l" defTabSz="914418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0070C0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358782" indent="-358782" algn="l" defTabSz="914418" rtl="0" eaLnBrk="1" latinLnBrk="0" hangingPunct="1">
        <a:lnSpc>
          <a:spcPct val="90000"/>
        </a:lnSpc>
        <a:spcBef>
          <a:spcPts val="1000"/>
        </a:spcBef>
        <a:buClr>
          <a:srgbClr val="CC9900"/>
        </a:buClr>
        <a:buFont typeface="Wingdings" panose="05000000000000000000" pitchFamily="2" charset="2"/>
        <a:buChar char="v"/>
        <a:defRPr sz="2400" b="1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685814" indent="-228605" algn="l" defTabSz="914418" rtl="0" eaLnBrk="1" latinLnBrk="0" hangingPunct="1">
        <a:lnSpc>
          <a:spcPct val="90000"/>
        </a:lnSpc>
        <a:spcBef>
          <a:spcPts val="500"/>
        </a:spcBef>
        <a:buClr>
          <a:srgbClr val="CC9900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23" indent="-228605" algn="l" defTabSz="914418" rtl="0" eaLnBrk="1" latinLnBrk="0" hangingPunct="1">
        <a:lnSpc>
          <a:spcPct val="90000"/>
        </a:lnSpc>
        <a:spcBef>
          <a:spcPts val="500"/>
        </a:spcBef>
        <a:buClr>
          <a:srgbClr val="CC9900"/>
        </a:buClr>
        <a:buFont typeface="Wingdings" panose="05000000000000000000" pitchFamily="2" charset="2"/>
        <a:buChar char="ü"/>
        <a:defRPr sz="1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32" indent="-228605" algn="l" defTabSz="91441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41" indent="-228605" algn="l" defTabSz="91441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50" indent="-228605" algn="l" defTabSz="91441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59" indent="-228605" algn="l" defTabSz="91441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69" indent="-228605" algn="l" defTabSz="91441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78" indent="-228605" algn="l" defTabSz="91441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9" algn="l" defTabSz="9144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8" algn="l" defTabSz="9144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7" algn="l" defTabSz="9144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7" algn="l" defTabSz="9144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46" algn="l" defTabSz="9144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55" algn="l" defTabSz="9144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64" algn="l" defTabSz="9144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73" algn="l" defTabSz="9144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5ur0AaINIyE" TargetMode="Externa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5ur0AaINIyE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bit.ly/2VpKoIN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mandrillapp.com/track/click/30708600/fromsmash.com?p=eyJzIjoiaFNLcTRmWFVCZXZiTjA2WE5ab2tDZXZzRGJNIiwidiI6MSwicCI6IntcInVcIjozMDcwODYwMCxcInZcIjoxLFwidXJsXCI6XCJodHRwczpcXFwvXFxcL2Zyb21zbWFzaC5jb21cXFwvZ1ZLWlY1Tn5FTy1jdFwiLFwiaWRcIjpcIjFlNWM2ZDM4ZGNmMjRhNDU4MGIwM2JlN2VlOGEzMmRlXCIsXCJ1cmxfaWRzXCI6W1wiOGQ4MTEyOGM1MTdjZTViZDQwZTkyMDZjNTBjMjI3MDRkNWQ1NjkxY1wiXX0ifQ" TargetMode="External"/><Relationship Id="rId4" Type="http://schemas.openxmlformats.org/officeDocument/2006/relationships/hyperlink" Target="https://youtu.be/5ur0AaINIyE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2VpKoIN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5.png"/><Relationship Id="rId2" Type="http://schemas.openxmlformats.org/officeDocument/2006/relationships/hyperlink" Target="https://bit.ly/2VpKoIN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youtu.be/5ur0AaINIyE" TargetMode="Externa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1.png"/><Relationship Id="rId2" Type="http://schemas.openxmlformats.org/officeDocument/2006/relationships/hyperlink" Target="https://bit.ly/2VpKoIN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bitly.com/" TargetMode="External"/><Relationship Id="rId5" Type="http://schemas.openxmlformats.org/officeDocument/2006/relationships/image" Target="../media/image5.png"/><Relationship Id="rId4" Type="http://schemas.openxmlformats.org/officeDocument/2006/relationships/hyperlink" Target="https://youtu.be/5ur0AaINIyE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fabien.richert@hep-education.com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fr-FR" dirty="0"/>
              <a:t>Communication d’un </a:t>
            </a:r>
            <a:r>
              <a:rPr lang="fr-FR" dirty="0" err="1"/>
              <a:t>extract</a:t>
            </a:r>
            <a:r>
              <a:rPr lang="fr-FR" dirty="0"/>
              <a:t> du livre blanc HEP EDUCATION aux prospects des écoles/CF pendant cette période commerciale 100% numérique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MODE </a:t>
            </a:r>
            <a:r>
              <a:rPr lang="fr-FR" dirty="0" smtClean="0"/>
              <a:t>D’EMPLOI</a:t>
            </a:r>
          </a:p>
          <a:p>
            <a:r>
              <a:rPr lang="fr-FR" dirty="0" smtClean="0"/>
              <a:t>#3 – L’Intelligence Artificielle</a:t>
            </a:r>
            <a:endParaRPr lang="fr-FR" dirty="0"/>
          </a:p>
        </p:txBody>
      </p:sp>
      <p:sp>
        <p:nvSpPr>
          <p:cNvPr id="6" name="Titre 6"/>
          <p:cNvSpPr txBox="1">
            <a:spLocks/>
          </p:cNvSpPr>
          <p:nvPr/>
        </p:nvSpPr>
        <p:spPr>
          <a:xfrm>
            <a:off x="4532613" y="1314777"/>
            <a:ext cx="2961122" cy="12376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1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0070C0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fr-FR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54060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91D5EF1F-42ED-4EB3-A922-23CDF46525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6931" y="829666"/>
            <a:ext cx="11274400" cy="4989243"/>
          </a:xfrm>
        </p:spPr>
        <p:txBody>
          <a:bodyPr>
            <a:noAutofit/>
          </a:bodyPr>
          <a:lstStyle/>
          <a:p>
            <a:pPr marL="342900" indent="-342900">
              <a:lnSpc>
                <a:spcPct val="120000"/>
              </a:lnSpc>
              <a:buClr>
                <a:srgbClr val="0070C0"/>
              </a:buClr>
              <a:buFont typeface="+mj-lt"/>
              <a:buAutoNum type="arabicPeriod"/>
            </a:pPr>
            <a:r>
              <a:rPr lang="fr-FR" sz="1600" dirty="0" smtClean="0">
                <a:solidFill>
                  <a:srgbClr val="0070C0"/>
                </a:solidFill>
              </a:rPr>
              <a:t>Objectif fixé par la Gouvernance </a:t>
            </a:r>
            <a:r>
              <a:rPr lang="fr-FR" sz="1600" dirty="0"/>
              <a:t>: </a:t>
            </a:r>
            <a:r>
              <a:rPr lang="fr-FR" sz="1400" dirty="0"/>
              <a:t>nourrir/enrichir/diversifier la prise de parole/de contact avec les prospects B1 et M1* des écoles et centres de formation en capitalisant sur le contenu du livre blanc HEP EDUCATION</a:t>
            </a:r>
            <a:r>
              <a:rPr lang="fr-FR" sz="1200" b="0" dirty="0"/>
              <a:t> (matière à réflexion qualitative sur l’Education dans une période propice à la prise de hauteur</a:t>
            </a:r>
            <a:r>
              <a:rPr lang="fr-FR" sz="1200" b="0" dirty="0" smtClean="0"/>
              <a:t>).</a:t>
            </a:r>
            <a:endParaRPr lang="fr-FR" sz="1200" b="0" dirty="0"/>
          </a:p>
          <a:p>
            <a:pPr marL="0" indent="0">
              <a:lnSpc>
                <a:spcPct val="120000"/>
              </a:lnSpc>
              <a:buClr>
                <a:srgbClr val="002060"/>
              </a:buClr>
              <a:buNone/>
            </a:pPr>
            <a:endParaRPr lang="fr-FR" sz="1600" dirty="0">
              <a:solidFill>
                <a:srgbClr val="0070C0"/>
              </a:solidFill>
            </a:endParaRPr>
          </a:p>
          <a:p>
            <a:pPr marL="342900" indent="-342900">
              <a:lnSpc>
                <a:spcPct val="120000"/>
              </a:lnSpc>
              <a:buClr>
                <a:srgbClr val="0070C0"/>
              </a:buClr>
              <a:buFont typeface="+mj-lt"/>
              <a:buAutoNum type="arabicPeriod" startAt="2"/>
            </a:pPr>
            <a:r>
              <a:rPr lang="fr-FR" sz="1600" dirty="0" smtClean="0">
                <a:solidFill>
                  <a:srgbClr val="0070C0"/>
                </a:solidFill>
              </a:rPr>
              <a:t>Bénéfices </a:t>
            </a:r>
            <a:r>
              <a:rPr lang="fr-FR" sz="1600" dirty="0">
                <a:solidFill>
                  <a:srgbClr val="0070C0"/>
                </a:solidFill>
              </a:rPr>
              <a:t>attendus :</a:t>
            </a:r>
          </a:p>
          <a:p>
            <a:pPr marL="593732" lvl="1" indent="-266700">
              <a:lnSpc>
                <a:spcPct val="120000"/>
              </a:lnSpc>
              <a:buFont typeface="+mj-lt"/>
              <a:buAutoNum type="arabicPeriod"/>
            </a:pPr>
            <a:r>
              <a:rPr lang="fr-FR" sz="1200" b="1" dirty="0"/>
              <a:t>Exprimer aux prospects la valeur ajoutée/la différentiation de chacune/chacun de nos écoles &amp; CF </a:t>
            </a:r>
            <a:r>
              <a:rPr lang="fr-FR" sz="1200" b="1" dirty="0" smtClean="0"/>
              <a:t>vs. </a:t>
            </a:r>
            <a:r>
              <a:rPr lang="fr-FR" sz="1200" b="1" dirty="0"/>
              <a:t>leurs concurrents respectifs : </a:t>
            </a:r>
            <a:r>
              <a:rPr lang="fr-FR" sz="1200" dirty="0"/>
              <a:t>capacité d’innovation, d’ouverture et de rassemblement d’acteurs de premier </a:t>
            </a:r>
            <a:r>
              <a:rPr lang="fr-FR" sz="1200" dirty="0" smtClean="0"/>
              <a:t>plan,</a:t>
            </a:r>
            <a:endParaRPr lang="fr-FR" sz="1200" dirty="0"/>
          </a:p>
          <a:p>
            <a:pPr marL="593732" lvl="1" indent="-266700">
              <a:lnSpc>
                <a:spcPct val="120000"/>
              </a:lnSpc>
              <a:buFont typeface="+mj-lt"/>
              <a:buAutoNum type="arabicPeriod"/>
            </a:pPr>
            <a:r>
              <a:rPr lang="fr-FR" sz="1200" b="1" dirty="0"/>
              <a:t>Donner à voir le contenu d’une pédagogie de l’encouragement et de l’accompagnement </a:t>
            </a:r>
            <a:r>
              <a:rPr lang="fr-FR" sz="1200" dirty="0"/>
              <a:t>dont ils auront la chance de bénéficier dans leur apprentissage HEP s’ils font le choix d’une école ou </a:t>
            </a:r>
            <a:r>
              <a:rPr lang="fr-FR" sz="1200" dirty="0" smtClean="0"/>
              <a:t>d’un CF </a:t>
            </a:r>
            <a:r>
              <a:rPr lang="fr-FR" sz="1200" dirty="0"/>
              <a:t>membre de HEP </a:t>
            </a:r>
            <a:r>
              <a:rPr lang="fr-FR" sz="1200" dirty="0" smtClean="0"/>
              <a:t>EDUCATION.</a:t>
            </a:r>
            <a:endParaRPr lang="fr-FR" sz="1200" dirty="0"/>
          </a:p>
          <a:p>
            <a:pPr marL="0" indent="0">
              <a:lnSpc>
                <a:spcPct val="120000"/>
              </a:lnSpc>
              <a:buClr>
                <a:srgbClr val="002060"/>
              </a:buClr>
              <a:buNone/>
            </a:pPr>
            <a:endParaRPr lang="fr-FR" sz="1600" dirty="0">
              <a:solidFill>
                <a:srgbClr val="0070C0"/>
              </a:solidFill>
            </a:endParaRPr>
          </a:p>
          <a:p>
            <a:pPr marL="342900" indent="-342900">
              <a:lnSpc>
                <a:spcPct val="120000"/>
              </a:lnSpc>
              <a:buClr>
                <a:srgbClr val="0070C0"/>
              </a:buClr>
              <a:buFont typeface="+mj-lt"/>
              <a:buAutoNum type="arabicPeriod" startAt="3"/>
            </a:pPr>
            <a:r>
              <a:rPr lang="fr-FR" sz="1600" dirty="0" err="1" smtClean="0">
                <a:solidFill>
                  <a:srgbClr val="0070C0"/>
                </a:solidFill>
              </a:rPr>
              <a:t>Pré-requis</a:t>
            </a:r>
            <a:r>
              <a:rPr lang="fr-FR" sz="1600" dirty="0" smtClean="0">
                <a:solidFill>
                  <a:srgbClr val="0070C0"/>
                </a:solidFill>
              </a:rPr>
              <a:t> </a:t>
            </a:r>
            <a:r>
              <a:rPr lang="fr-FR" sz="1600" dirty="0">
                <a:solidFill>
                  <a:srgbClr val="0070C0"/>
                </a:solidFill>
              </a:rPr>
              <a:t>:</a:t>
            </a:r>
          </a:p>
          <a:p>
            <a:pPr marL="593732" lvl="1" indent="-266700">
              <a:lnSpc>
                <a:spcPct val="120000"/>
              </a:lnSpc>
            </a:pPr>
            <a:r>
              <a:rPr lang="fr-FR" sz="1200" dirty="0"/>
              <a:t>Un dispositif qui s’inscrit </a:t>
            </a:r>
            <a:r>
              <a:rPr lang="fr-FR" sz="1200" b="1" dirty="0"/>
              <a:t>dans la durée </a:t>
            </a:r>
            <a:r>
              <a:rPr lang="fr-FR" sz="1200" dirty="0"/>
              <a:t>(pas de « one </a:t>
            </a:r>
            <a:r>
              <a:rPr lang="fr-FR" sz="1200" dirty="0" err="1"/>
              <a:t>shot</a:t>
            </a:r>
            <a:r>
              <a:rPr lang="fr-FR" sz="1200" dirty="0"/>
              <a:t> ») avec un RV </a:t>
            </a:r>
            <a:r>
              <a:rPr lang="fr-FR" sz="1200" dirty="0" smtClean="0"/>
              <a:t>hebdomadaire, </a:t>
            </a:r>
            <a:endParaRPr lang="fr-FR" sz="1200" dirty="0"/>
          </a:p>
          <a:p>
            <a:pPr marL="593732" lvl="1" indent="-266700">
              <a:lnSpc>
                <a:spcPct val="120000"/>
              </a:lnSpc>
            </a:pPr>
            <a:r>
              <a:rPr lang="fr-FR" sz="1200" dirty="0"/>
              <a:t>Un format </a:t>
            </a:r>
            <a:r>
              <a:rPr lang="fr-FR" sz="1200" b="1" dirty="0"/>
              <a:t>numérique </a:t>
            </a:r>
            <a:r>
              <a:rPr lang="fr-FR" sz="1200" dirty="0"/>
              <a:t>(newsletter / Réseaux sociaux) </a:t>
            </a:r>
            <a:r>
              <a:rPr lang="fr-FR" sz="1200" dirty="0">
                <a:sym typeface="Wingdings" panose="05000000000000000000" pitchFamily="2" charset="2"/>
              </a:rPr>
              <a:t>adapté à la </a:t>
            </a:r>
            <a:r>
              <a:rPr lang="fr-FR" sz="1200" dirty="0" smtClean="0">
                <a:sym typeface="Wingdings" panose="05000000000000000000" pitchFamily="2" charset="2"/>
              </a:rPr>
              <a:t>cible, </a:t>
            </a:r>
            <a:endParaRPr lang="fr-FR" sz="1200" dirty="0">
              <a:sym typeface="Wingdings" panose="05000000000000000000" pitchFamily="2" charset="2"/>
            </a:endParaRPr>
          </a:p>
          <a:p>
            <a:pPr marL="593732" lvl="1" indent="-266700">
              <a:lnSpc>
                <a:spcPct val="120000"/>
              </a:lnSpc>
            </a:pPr>
            <a:r>
              <a:rPr lang="fr-FR" sz="1200" dirty="0"/>
              <a:t>Des </a:t>
            </a:r>
            <a:r>
              <a:rPr lang="fr-FR" sz="1200" b="1" dirty="0"/>
              <a:t>contenus additionnels pour une articulation avec la communication déjà mise en place </a:t>
            </a:r>
            <a:r>
              <a:rPr lang="fr-FR" sz="1200" dirty="0"/>
              <a:t>par les écoles/CF et nourrir une newsletter, des </a:t>
            </a:r>
            <a:r>
              <a:rPr lang="fr-FR" sz="1200" dirty="0" err="1"/>
              <a:t>posts</a:t>
            </a:r>
            <a:r>
              <a:rPr lang="fr-FR" sz="1200" dirty="0"/>
              <a:t> sur les réseaux sociaux, une communication </a:t>
            </a:r>
            <a:r>
              <a:rPr lang="fr-FR" sz="1200" dirty="0" smtClean="0"/>
              <a:t>spécifique.</a:t>
            </a:r>
            <a:endParaRPr lang="fr-FR" sz="1200" dirty="0"/>
          </a:p>
          <a:p>
            <a:pPr marL="0" indent="0">
              <a:lnSpc>
                <a:spcPct val="120000"/>
              </a:lnSpc>
              <a:buClr>
                <a:srgbClr val="002060"/>
              </a:buClr>
              <a:buNone/>
            </a:pPr>
            <a:endParaRPr lang="fr-FR" sz="1400" dirty="0"/>
          </a:p>
        </p:txBody>
      </p:sp>
      <p:sp>
        <p:nvSpPr>
          <p:cNvPr id="3" name="Rectangle 2"/>
          <p:cNvSpPr/>
          <p:nvPr/>
        </p:nvSpPr>
        <p:spPr>
          <a:xfrm>
            <a:off x="1406343" y="6212387"/>
            <a:ext cx="732764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latin typeface="Century Gothic" panose="020B0502020202020204" pitchFamily="34" charset="0"/>
              </a:rPr>
              <a:t>* Et incluant également les apprenants actuels de nos Ecoles et CF pour ceux qui le souhaitent. </a:t>
            </a:r>
          </a:p>
        </p:txBody>
      </p:sp>
    </p:spTree>
    <p:extLst>
      <p:ext uri="{BB962C8B-B14F-4D97-AF65-F5344CB8AC3E}">
        <p14:creationId xmlns:p14="http://schemas.microsoft.com/office/powerpoint/2010/main" val="3807105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91D5EF1F-42ED-4EB3-A922-23CDF46525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1053" y="219331"/>
            <a:ext cx="11699273" cy="5479505"/>
          </a:xfrm>
        </p:spPr>
        <p:txBody>
          <a:bodyPr>
            <a:noAutofit/>
          </a:bodyPr>
          <a:lstStyle/>
          <a:p>
            <a:pPr marL="342900" indent="-342900">
              <a:lnSpc>
                <a:spcPct val="120000"/>
              </a:lnSpc>
              <a:buClr>
                <a:srgbClr val="0070C0"/>
              </a:buClr>
              <a:buFont typeface="+mj-lt"/>
              <a:buAutoNum type="arabicPeriod" startAt="4"/>
            </a:pPr>
            <a:r>
              <a:rPr lang="fr-FR" sz="1600" dirty="0" smtClean="0">
                <a:solidFill>
                  <a:srgbClr val="0070C0"/>
                </a:solidFill>
              </a:rPr>
              <a:t>Dispositif </a:t>
            </a:r>
            <a:r>
              <a:rPr lang="fr-FR" sz="1600" dirty="0">
                <a:solidFill>
                  <a:srgbClr val="0070C0"/>
                </a:solidFill>
              </a:rPr>
              <a:t>proposé </a:t>
            </a:r>
          </a:p>
          <a:p>
            <a:pPr marL="539750" lvl="1" indent="-176213">
              <a:lnSpc>
                <a:spcPct val="120000"/>
              </a:lnSpc>
            </a:pPr>
            <a:r>
              <a:rPr lang="fr-FR" sz="1200" dirty="0"/>
              <a:t>La mise à disposition des écoles/CF d’un contenu en marque blanche </a:t>
            </a:r>
            <a:r>
              <a:rPr lang="fr-FR" sz="1200" b="0" dirty="0"/>
              <a:t>pour déclinaison par les Responsables Communication/</a:t>
            </a:r>
            <a:r>
              <a:rPr lang="fr-FR" sz="1200" b="0" dirty="0" err="1"/>
              <a:t>Community</a:t>
            </a:r>
            <a:r>
              <a:rPr lang="fr-FR" sz="1200" b="0" dirty="0"/>
              <a:t> Manager de chaque </a:t>
            </a:r>
            <a:r>
              <a:rPr lang="fr-FR" sz="1200" b="0" dirty="0" smtClean="0"/>
              <a:t>école/CF, </a:t>
            </a:r>
            <a:endParaRPr lang="fr-FR" sz="1200" b="0" dirty="0"/>
          </a:p>
          <a:p>
            <a:pPr marL="539750" lvl="1" indent="-176213">
              <a:lnSpc>
                <a:spcPct val="120000"/>
              </a:lnSpc>
            </a:pPr>
            <a:r>
              <a:rPr lang="fr-FR" sz="1200" b="0" dirty="0"/>
              <a:t>Une série HEP en différents épisodes explorant </a:t>
            </a:r>
            <a:r>
              <a:rPr lang="fr-FR" sz="1200" dirty="0"/>
              <a:t>chaque semaine une facette de l’éducation, en lien avec la promesse d’un apprentissage </a:t>
            </a:r>
            <a:r>
              <a:rPr lang="fr-FR" sz="1200" dirty="0" smtClean="0"/>
              <a:t>HEP,</a:t>
            </a:r>
            <a:endParaRPr lang="fr-FR" sz="1200" dirty="0"/>
          </a:p>
          <a:p>
            <a:pPr marL="539750" lvl="1" indent="-176213">
              <a:lnSpc>
                <a:spcPct val="120000"/>
              </a:lnSpc>
            </a:pPr>
            <a:r>
              <a:rPr lang="fr-FR" sz="1200" dirty="0"/>
              <a:t>Chaque épisode = </a:t>
            </a:r>
            <a:r>
              <a:rPr lang="fr-FR" sz="1200" b="0" dirty="0"/>
              <a:t>accroche pour lier le sujet à l’actualité + vidéo sous forme de motion design introductif </a:t>
            </a:r>
            <a:r>
              <a:rPr lang="fr-FR" sz="1200" b="0" dirty="0">
                <a:sym typeface="Wingdings" panose="05000000000000000000" pitchFamily="2" charset="2"/>
              </a:rPr>
              <a:t>(d’une durée 90 secondes environ) </a:t>
            </a:r>
            <a:r>
              <a:rPr lang="fr-FR" sz="1200" b="0" dirty="0"/>
              <a:t>+ lien vers un article lié au sujet dans le Livre </a:t>
            </a:r>
            <a:r>
              <a:rPr lang="fr-FR" sz="1200" b="0" dirty="0" smtClean="0"/>
              <a:t>Blanc.</a:t>
            </a:r>
            <a:endParaRPr lang="fr-FR" sz="1200" b="0" dirty="0"/>
          </a:p>
          <a:p>
            <a:pPr marL="0" indent="0">
              <a:lnSpc>
                <a:spcPct val="120000"/>
              </a:lnSpc>
              <a:buClr>
                <a:srgbClr val="002060"/>
              </a:buClr>
              <a:buNone/>
            </a:pPr>
            <a:endParaRPr lang="fr-FR" sz="1200" b="0" dirty="0">
              <a:solidFill>
                <a:srgbClr val="0070C0"/>
              </a:solidFill>
            </a:endParaRPr>
          </a:p>
          <a:p>
            <a:pPr marL="0" indent="0">
              <a:lnSpc>
                <a:spcPct val="120000"/>
              </a:lnSpc>
              <a:buClr>
                <a:srgbClr val="002060"/>
              </a:buClr>
              <a:buNone/>
            </a:pPr>
            <a:r>
              <a:rPr lang="fr-FR" sz="1200" b="0" dirty="0">
                <a:solidFill>
                  <a:srgbClr val="0070C0"/>
                </a:solidFill>
              </a:rPr>
              <a:t>Pour découvrir la vidéo c’est </a:t>
            </a:r>
            <a:r>
              <a:rPr lang="fr-FR" sz="1200" b="0" dirty="0" smtClean="0">
                <a:solidFill>
                  <a:srgbClr val="0070C0"/>
                </a:solidFill>
              </a:rPr>
              <a:t>ici						</a:t>
            </a:r>
            <a:r>
              <a:rPr lang="fr-FR" sz="1200" dirty="0" smtClean="0">
                <a:solidFill>
                  <a:srgbClr val="0070C0"/>
                </a:solidFill>
              </a:rPr>
              <a:t>Pour illustrer vos </a:t>
            </a:r>
            <a:r>
              <a:rPr lang="fr-FR" sz="1200" dirty="0" err="1" smtClean="0">
                <a:solidFill>
                  <a:srgbClr val="0070C0"/>
                </a:solidFill>
              </a:rPr>
              <a:t>posts</a:t>
            </a:r>
            <a:r>
              <a:rPr lang="fr-FR" sz="1200" dirty="0" smtClean="0">
                <a:solidFill>
                  <a:srgbClr val="0070C0"/>
                </a:solidFill>
              </a:rPr>
              <a:t>, utilisez l’image suivante 									(envoyée en PJ)</a:t>
            </a:r>
            <a:endParaRPr lang="fr-FR" sz="1600" dirty="0">
              <a:solidFill>
                <a:srgbClr val="0070C0"/>
              </a:solidFill>
            </a:endParaRPr>
          </a:p>
          <a:p>
            <a:pPr marL="0" indent="0">
              <a:lnSpc>
                <a:spcPct val="120000"/>
              </a:lnSpc>
              <a:buClr>
                <a:srgbClr val="002060"/>
              </a:buClr>
              <a:buNone/>
            </a:pPr>
            <a:endParaRPr lang="fr-FR" sz="1600" dirty="0">
              <a:solidFill>
                <a:srgbClr val="0070C0"/>
              </a:solidFill>
            </a:endParaRPr>
          </a:p>
          <a:p>
            <a:pPr marL="0" indent="0">
              <a:lnSpc>
                <a:spcPct val="120000"/>
              </a:lnSpc>
              <a:buClr>
                <a:srgbClr val="002060"/>
              </a:buClr>
              <a:buNone/>
            </a:pPr>
            <a:endParaRPr lang="fr-FR" sz="1600" dirty="0">
              <a:solidFill>
                <a:srgbClr val="0070C0"/>
              </a:solidFill>
            </a:endParaRPr>
          </a:p>
          <a:p>
            <a:pPr marL="0" indent="0">
              <a:lnSpc>
                <a:spcPct val="120000"/>
              </a:lnSpc>
              <a:buClr>
                <a:srgbClr val="002060"/>
              </a:buClr>
              <a:buNone/>
            </a:pPr>
            <a:endParaRPr lang="fr-FR" sz="1600" dirty="0">
              <a:solidFill>
                <a:srgbClr val="0070C0"/>
              </a:solidFill>
            </a:endParaRPr>
          </a:p>
          <a:p>
            <a:pPr marL="342900" indent="-342900">
              <a:lnSpc>
                <a:spcPct val="120000"/>
              </a:lnSpc>
              <a:buClr>
                <a:srgbClr val="0070C0"/>
              </a:buClr>
              <a:buFont typeface="+mj-lt"/>
              <a:buAutoNum type="arabicPeriod" startAt="5"/>
            </a:pPr>
            <a:r>
              <a:rPr lang="fr-FR" sz="1600" dirty="0" smtClean="0">
                <a:solidFill>
                  <a:srgbClr val="0070C0"/>
                </a:solidFill>
              </a:rPr>
              <a:t>Planning</a:t>
            </a:r>
            <a:endParaRPr lang="fr-FR" sz="1600" dirty="0">
              <a:solidFill>
                <a:srgbClr val="0070C0"/>
              </a:solidFill>
            </a:endParaRPr>
          </a:p>
          <a:p>
            <a:pPr marL="539750" indent="-176213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fr-FR" sz="1200" b="0" dirty="0">
                <a:ea typeface="+mn-lt"/>
                <a:cs typeface="+mn-lt"/>
              </a:rPr>
              <a:t>Semaine 1 : Thème L’ESPRIT CRITIQUE – envoi des éléments le </a:t>
            </a:r>
            <a:r>
              <a:rPr lang="fr-FR" sz="1200" b="0" dirty="0" smtClean="0">
                <a:ea typeface="+mn-lt"/>
                <a:cs typeface="+mn-lt"/>
              </a:rPr>
              <a:t>mardi 31 </a:t>
            </a:r>
            <a:r>
              <a:rPr lang="fr-FR" sz="1200" b="0" dirty="0">
                <a:ea typeface="+mn-lt"/>
                <a:cs typeface="+mn-lt"/>
              </a:rPr>
              <a:t>mars pour une diffusion le </a:t>
            </a:r>
            <a:r>
              <a:rPr lang="fr-FR" sz="1200" b="0" dirty="0" smtClean="0">
                <a:ea typeface="+mn-lt"/>
                <a:cs typeface="+mn-lt"/>
              </a:rPr>
              <a:t>plus rapidement possible.</a:t>
            </a:r>
            <a:endParaRPr lang="fr-FR" sz="1200" b="0" dirty="0">
              <a:ea typeface="+mn-lt"/>
              <a:cs typeface="+mn-lt"/>
            </a:endParaRPr>
          </a:p>
          <a:p>
            <a:pPr marL="539750" indent="-176213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fr-FR" sz="1200" b="0" dirty="0">
                <a:ea typeface="+mn-lt"/>
                <a:cs typeface="+mn-lt"/>
              </a:rPr>
              <a:t>Semaine 2 : Thème LES VALEURS – envoi des éléments le lundi 6 avril pour une diffusion le </a:t>
            </a:r>
            <a:r>
              <a:rPr lang="fr-FR" sz="1200" b="0" dirty="0" smtClean="0">
                <a:ea typeface="+mn-lt"/>
                <a:cs typeface="+mn-lt"/>
              </a:rPr>
              <a:t>7.</a:t>
            </a:r>
            <a:endParaRPr lang="fr-FR" sz="1200" b="0" dirty="0">
              <a:ea typeface="+mn-lt"/>
              <a:cs typeface="+mn-lt"/>
            </a:endParaRPr>
          </a:p>
          <a:p>
            <a:pPr marL="539750" indent="-176213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fr-FR" sz="1200" dirty="0">
                <a:ea typeface="+mn-lt"/>
                <a:cs typeface="+mn-lt"/>
              </a:rPr>
              <a:t>Semaine 3 : </a:t>
            </a:r>
            <a:r>
              <a:rPr lang="fr-FR" sz="1200" dirty="0" smtClean="0">
                <a:ea typeface="+mn-lt"/>
                <a:cs typeface="+mn-lt"/>
              </a:rPr>
              <a:t>Thème </a:t>
            </a:r>
            <a:r>
              <a:rPr lang="fr-FR" sz="1200" dirty="0">
                <a:ea typeface="+mn-lt"/>
                <a:cs typeface="+mn-lt"/>
              </a:rPr>
              <a:t>L’INTELLIGENCE </a:t>
            </a:r>
            <a:r>
              <a:rPr lang="fr-FR" sz="1200" dirty="0" smtClean="0">
                <a:ea typeface="+mn-lt"/>
                <a:cs typeface="+mn-lt"/>
              </a:rPr>
              <a:t>ARTIFICIELLE – </a:t>
            </a:r>
            <a:r>
              <a:rPr lang="fr-FR" sz="1200" dirty="0">
                <a:ea typeface="+mn-lt"/>
                <a:cs typeface="+mn-lt"/>
              </a:rPr>
              <a:t>envoi des éléments le </a:t>
            </a:r>
            <a:r>
              <a:rPr lang="fr-FR" sz="1200" dirty="0" smtClean="0">
                <a:ea typeface="+mn-lt"/>
                <a:cs typeface="+mn-lt"/>
              </a:rPr>
              <a:t>mardi 14 </a:t>
            </a:r>
            <a:r>
              <a:rPr lang="fr-FR" sz="1200" dirty="0">
                <a:ea typeface="+mn-lt"/>
                <a:cs typeface="+mn-lt"/>
              </a:rPr>
              <a:t>avril pour une diffusion le </a:t>
            </a:r>
            <a:r>
              <a:rPr lang="fr-FR" sz="1200" dirty="0" smtClean="0">
                <a:ea typeface="+mn-lt"/>
                <a:cs typeface="+mn-lt"/>
              </a:rPr>
              <a:t>15.</a:t>
            </a:r>
            <a:endParaRPr lang="fr-FR" sz="1400" dirty="0">
              <a:ea typeface="+mn-lt"/>
              <a:cs typeface="+mn-lt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0555" y="2939787"/>
            <a:ext cx="2519386" cy="1275511"/>
          </a:xfrm>
          <a:prstGeom prst="rect">
            <a:avLst/>
          </a:prstGeom>
        </p:spPr>
      </p:pic>
      <p:pic>
        <p:nvPicPr>
          <p:cNvPr id="6" name="5ur0AaINIyE"/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928257" y="2157898"/>
            <a:ext cx="3657600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357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2" y="1494344"/>
            <a:ext cx="1188276" cy="1188276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1805" y="1402834"/>
            <a:ext cx="1371295" cy="1371295"/>
          </a:xfrm>
          <a:prstGeom prst="rect">
            <a:avLst/>
          </a:prstGeom>
        </p:spPr>
      </p:pic>
      <p:grpSp>
        <p:nvGrpSpPr>
          <p:cNvPr id="41" name="Groupe 40"/>
          <p:cNvGrpSpPr/>
          <p:nvPr/>
        </p:nvGrpSpPr>
        <p:grpSpPr>
          <a:xfrm>
            <a:off x="965491" y="723442"/>
            <a:ext cx="4817992" cy="646331"/>
            <a:chOff x="1330037" y="701917"/>
            <a:chExt cx="4817992" cy="646331"/>
          </a:xfrm>
        </p:grpSpPr>
        <p:sp>
          <p:nvSpPr>
            <p:cNvPr id="5" name="Rectangle 4"/>
            <p:cNvSpPr/>
            <p:nvPr/>
          </p:nvSpPr>
          <p:spPr>
            <a:xfrm>
              <a:off x="1978298" y="701917"/>
              <a:ext cx="4169731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b="1" dirty="0" smtClean="0">
                  <a:latin typeface="Century Gothic" panose="020B0502020202020204" pitchFamily="34" charset="0"/>
                </a:rPr>
                <a:t>Pour </a:t>
              </a:r>
              <a:r>
                <a:rPr lang="fr-FR" b="1" dirty="0">
                  <a:latin typeface="Century Gothic" panose="020B0502020202020204" pitchFamily="34" charset="0"/>
                </a:rPr>
                <a:t>un déploiement Newsletter – </a:t>
              </a:r>
              <a:br>
                <a:rPr lang="fr-FR" b="1" dirty="0">
                  <a:latin typeface="Century Gothic" panose="020B0502020202020204" pitchFamily="34" charset="0"/>
                </a:rPr>
              </a:br>
              <a:r>
                <a:rPr lang="fr-FR" b="1" dirty="0">
                  <a:latin typeface="Century Gothic" panose="020B0502020202020204" pitchFamily="34" charset="0"/>
                </a:rPr>
                <a:t>dédiée ou intégrée à votre contenu</a:t>
              </a:r>
            </a:p>
          </p:txBody>
        </p:sp>
        <p:grpSp>
          <p:nvGrpSpPr>
            <p:cNvPr id="15" name="Groupe 14"/>
            <p:cNvGrpSpPr/>
            <p:nvPr/>
          </p:nvGrpSpPr>
          <p:grpSpPr>
            <a:xfrm>
              <a:off x="1330037" y="732694"/>
              <a:ext cx="553209" cy="584775"/>
              <a:chOff x="5860473" y="360150"/>
              <a:chExt cx="553209" cy="584775"/>
            </a:xfrm>
          </p:grpSpPr>
          <p:sp>
            <p:nvSpPr>
              <p:cNvPr id="14" name="Ellipse 13"/>
              <p:cNvSpPr/>
              <p:nvPr/>
            </p:nvSpPr>
            <p:spPr>
              <a:xfrm>
                <a:off x="5860473" y="363682"/>
                <a:ext cx="553209" cy="553209"/>
              </a:xfrm>
              <a:prstGeom prst="ellipse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3" name="ZoneTexte 12"/>
              <p:cNvSpPr txBox="1"/>
              <p:nvPr/>
            </p:nvSpPr>
            <p:spPr>
              <a:xfrm>
                <a:off x="5948649" y="360150"/>
                <a:ext cx="46503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3200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1</a:t>
                </a:r>
              </a:p>
            </p:txBody>
          </p:sp>
        </p:grpSp>
      </p:grpSp>
      <p:grpSp>
        <p:nvGrpSpPr>
          <p:cNvPr id="42" name="Groupe 41"/>
          <p:cNvGrpSpPr/>
          <p:nvPr/>
        </p:nvGrpSpPr>
        <p:grpSpPr>
          <a:xfrm>
            <a:off x="6380703" y="723442"/>
            <a:ext cx="5411799" cy="646331"/>
            <a:chOff x="7011605" y="723442"/>
            <a:chExt cx="5411799" cy="646331"/>
          </a:xfrm>
        </p:grpSpPr>
        <p:sp>
          <p:nvSpPr>
            <p:cNvPr id="9" name="Rectangle 8"/>
            <p:cNvSpPr/>
            <p:nvPr/>
          </p:nvSpPr>
          <p:spPr>
            <a:xfrm>
              <a:off x="7714073" y="723442"/>
              <a:ext cx="4709331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b="1" dirty="0" smtClean="0">
                  <a:latin typeface="Century Gothic" panose="020B0502020202020204" pitchFamily="34" charset="0"/>
                </a:rPr>
                <a:t>Pour </a:t>
              </a:r>
              <a:r>
                <a:rPr lang="fr-FR" b="1" dirty="0">
                  <a:latin typeface="Century Gothic" panose="020B0502020202020204" pitchFamily="34" charset="0"/>
                </a:rPr>
                <a:t>un déploiement sur </a:t>
              </a:r>
              <a:r>
                <a:rPr lang="fr-FR" b="1" dirty="0" smtClean="0">
                  <a:latin typeface="Century Gothic" panose="020B0502020202020204" pitchFamily="34" charset="0"/>
                </a:rPr>
                <a:t>vos </a:t>
              </a:r>
              <a:r>
                <a:rPr lang="fr-FR" b="1" dirty="0">
                  <a:latin typeface="Century Gothic" panose="020B0502020202020204" pitchFamily="34" charset="0"/>
                </a:rPr>
                <a:t>réseaux </a:t>
              </a:r>
              <a:br>
                <a:rPr lang="fr-FR" b="1" dirty="0">
                  <a:latin typeface="Century Gothic" panose="020B0502020202020204" pitchFamily="34" charset="0"/>
                </a:rPr>
              </a:br>
              <a:r>
                <a:rPr lang="fr-FR" b="1" dirty="0" smtClean="0">
                  <a:latin typeface="Century Gothic" panose="020B0502020202020204" pitchFamily="34" charset="0"/>
                </a:rPr>
                <a:t>sociaux</a:t>
              </a:r>
              <a:endParaRPr lang="fr-FR" b="1" dirty="0">
                <a:latin typeface="Century Gothic" panose="020B0502020202020204" pitchFamily="34" charset="0"/>
              </a:endParaRPr>
            </a:p>
          </p:txBody>
        </p:sp>
        <p:grpSp>
          <p:nvGrpSpPr>
            <p:cNvPr id="28" name="Groupe 27"/>
            <p:cNvGrpSpPr/>
            <p:nvPr/>
          </p:nvGrpSpPr>
          <p:grpSpPr>
            <a:xfrm>
              <a:off x="7011605" y="751220"/>
              <a:ext cx="553209" cy="584775"/>
              <a:chOff x="7011605" y="1333114"/>
              <a:chExt cx="553209" cy="584775"/>
            </a:xfrm>
          </p:grpSpPr>
          <p:sp>
            <p:nvSpPr>
              <p:cNvPr id="17" name="Ellipse 16"/>
              <p:cNvSpPr/>
              <p:nvPr/>
            </p:nvSpPr>
            <p:spPr>
              <a:xfrm>
                <a:off x="7011605" y="1336019"/>
                <a:ext cx="553209" cy="553209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8" name="ZoneTexte 17"/>
              <p:cNvSpPr txBox="1"/>
              <p:nvPr/>
            </p:nvSpPr>
            <p:spPr>
              <a:xfrm>
                <a:off x="7099781" y="1333114"/>
                <a:ext cx="46503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3200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2</a:t>
                </a:r>
              </a:p>
            </p:txBody>
          </p:sp>
        </p:grpSp>
      </p:grpSp>
      <p:sp>
        <p:nvSpPr>
          <p:cNvPr id="6" name="Rectangle 5"/>
          <p:cNvSpPr/>
          <p:nvPr/>
        </p:nvSpPr>
        <p:spPr>
          <a:xfrm>
            <a:off x="2269005" y="1693833"/>
            <a:ext cx="744134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latin typeface="Century Gothic" panose="020B0502020202020204" pitchFamily="34" charset="0"/>
              </a:rPr>
              <a:t> Accroche pour lier le sujet à l’actualité </a:t>
            </a:r>
            <a:r>
              <a:rPr lang="fr-FR" sz="1600" dirty="0" smtClean="0">
                <a:latin typeface="Century Gothic" panose="020B0502020202020204" pitchFamily="34" charset="0"/>
              </a:rPr>
              <a:t>adapté au format du mode de diffusion choisi (newsletter, post Facebook, Twitter, </a:t>
            </a:r>
            <a:r>
              <a:rPr lang="fr-FR" sz="1600" dirty="0" err="1" smtClean="0">
                <a:latin typeface="Century Gothic" panose="020B0502020202020204" pitchFamily="34" charset="0"/>
              </a:rPr>
              <a:t>Linkedin</a:t>
            </a:r>
            <a:r>
              <a:rPr lang="fr-FR" sz="1600" dirty="0" smtClean="0">
                <a:latin typeface="Century Gothic" panose="020B0502020202020204" pitchFamily="34" charset="0"/>
              </a:rPr>
              <a:t>)</a:t>
            </a:r>
            <a:endParaRPr lang="fr-FR" sz="1600" dirty="0">
              <a:latin typeface="Century Gothic" panose="020B0502020202020204" pitchFamily="34" charset="0"/>
            </a:endParaRPr>
          </a:p>
          <a:p>
            <a:pPr algn="ctr">
              <a:lnSpc>
                <a:spcPct val="120000"/>
              </a:lnSpc>
              <a:buClr>
                <a:srgbClr val="002060"/>
              </a:buClr>
              <a:buFont typeface="Wingdings" panose="05000000000000000000" pitchFamily="2" charset="2"/>
              <a:buChar char="§"/>
            </a:pPr>
            <a:endParaRPr lang="fr-FR" sz="1600" dirty="0" smtClean="0">
              <a:latin typeface="Century Gothic" panose="020B0502020202020204" pitchFamily="34" charset="0"/>
            </a:endParaRPr>
          </a:p>
          <a:p>
            <a:pPr algn="ctr">
              <a:lnSpc>
                <a:spcPct val="120000"/>
              </a:lnSpc>
              <a:buClr>
                <a:srgbClr val="002060"/>
              </a:buClr>
              <a:buFont typeface="Wingdings" panose="05000000000000000000" pitchFamily="2" charset="2"/>
              <a:buChar char="§"/>
            </a:pPr>
            <a:endParaRPr lang="fr-FR" sz="1600" dirty="0">
              <a:latin typeface="Century Gothic" panose="020B0502020202020204" pitchFamily="34" charset="0"/>
            </a:endParaRPr>
          </a:p>
          <a:p>
            <a:pPr algn="ctr">
              <a:lnSpc>
                <a:spcPct val="120000"/>
              </a:lnSpc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latin typeface="Century Gothic" panose="020B0502020202020204" pitchFamily="34" charset="0"/>
              </a:rPr>
              <a:t> Vidéo sous forme de motion design introductif </a:t>
            </a:r>
            <a:r>
              <a:rPr lang="fr-FR" sz="1600" dirty="0">
                <a:latin typeface="Century Gothic" panose="020B0502020202020204" pitchFamily="34" charset="0"/>
                <a:sym typeface="Wingdings" panose="05000000000000000000" pitchFamily="2" charset="2"/>
              </a:rPr>
              <a:t>(d’une durée 90 secondes environ) – lien YOUTUBE ou vidéo à intégrer à vos contenus</a:t>
            </a:r>
          </a:p>
          <a:p>
            <a:pPr algn="ctr">
              <a:lnSpc>
                <a:spcPct val="120000"/>
              </a:lnSpc>
              <a:buClr>
                <a:srgbClr val="002060"/>
              </a:buClr>
              <a:buFont typeface="Wingdings" panose="05000000000000000000" pitchFamily="2" charset="2"/>
              <a:buChar char="§"/>
            </a:pPr>
            <a:endParaRPr lang="fr-FR" sz="1600" dirty="0" smtClean="0">
              <a:latin typeface="Century Gothic" panose="020B0502020202020204" pitchFamily="34" charset="0"/>
              <a:sym typeface="Wingdings" panose="05000000000000000000" pitchFamily="2" charset="2"/>
            </a:endParaRPr>
          </a:p>
          <a:p>
            <a:pPr algn="ctr">
              <a:lnSpc>
                <a:spcPct val="120000"/>
              </a:lnSpc>
              <a:buClr>
                <a:srgbClr val="002060"/>
              </a:buClr>
              <a:buFont typeface="Wingdings" panose="05000000000000000000" pitchFamily="2" charset="2"/>
              <a:buChar char="§"/>
            </a:pPr>
            <a:endParaRPr lang="fr-FR" sz="1600" dirty="0">
              <a:latin typeface="Century Gothic" panose="020B0502020202020204" pitchFamily="34" charset="0"/>
              <a:sym typeface="Wingdings" panose="05000000000000000000" pitchFamily="2" charset="2"/>
            </a:endParaRPr>
          </a:p>
          <a:p>
            <a:pPr algn="ctr">
              <a:lnSpc>
                <a:spcPct val="120000"/>
              </a:lnSpc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latin typeface="Century Gothic" panose="020B0502020202020204" pitchFamily="34" charset="0"/>
              </a:rPr>
              <a:t> Lien vers un article lié au sujet dans le Livre Blanc – PDF ou lien vers la plateforme CALAMEO </a:t>
            </a:r>
          </a:p>
        </p:txBody>
      </p:sp>
      <p:grpSp>
        <p:nvGrpSpPr>
          <p:cNvPr id="43" name="Groupe 42"/>
          <p:cNvGrpSpPr/>
          <p:nvPr/>
        </p:nvGrpSpPr>
        <p:grpSpPr>
          <a:xfrm>
            <a:off x="1843886" y="1577531"/>
            <a:ext cx="553209" cy="571266"/>
            <a:chOff x="1440279" y="1513738"/>
            <a:chExt cx="553209" cy="571266"/>
          </a:xfrm>
        </p:grpSpPr>
        <p:sp>
          <p:nvSpPr>
            <p:cNvPr id="20" name="Ellipse 19"/>
            <p:cNvSpPr/>
            <p:nvPr/>
          </p:nvSpPr>
          <p:spPr>
            <a:xfrm>
              <a:off x="1440279" y="1531795"/>
              <a:ext cx="553209" cy="553209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>
                <a:latin typeface="Century Gothic" panose="020B0502020202020204" pitchFamily="34" charset="0"/>
              </a:endParaRPr>
            </a:p>
          </p:txBody>
        </p:sp>
        <p:sp>
          <p:nvSpPr>
            <p:cNvPr id="21" name="ZoneTexte 20"/>
            <p:cNvSpPr txBox="1"/>
            <p:nvPr/>
          </p:nvSpPr>
          <p:spPr>
            <a:xfrm>
              <a:off x="1495384" y="1513738"/>
              <a:ext cx="46503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A</a:t>
              </a:r>
            </a:p>
          </p:txBody>
        </p:sp>
      </p:grpSp>
      <p:grpSp>
        <p:nvGrpSpPr>
          <p:cNvPr id="22" name="Groupe 21"/>
          <p:cNvGrpSpPr/>
          <p:nvPr/>
        </p:nvGrpSpPr>
        <p:grpSpPr>
          <a:xfrm>
            <a:off x="1843885" y="2909131"/>
            <a:ext cx="553209" cy="555957"/>
            <a:chOff x="5860473" y="360934"/>
            <a:chExt cx="553209" cy="555957"/>
          </a:xfrm>
        </p:grpSpPr>
        <p:sp>
          <p:nvSpPr>
            <p:cNvPr id="23" name="Ellipse 22"/>
            <p:cNvSpPr/>
            <p:nvPr/>
          </p:nvSpPr>
          <p:spPr>
            <a:xfrm>
              <a:off x="5860473" y="363682"/>
              <a:ext cx="553209" cy="553209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>
                <a:latin typeface="Century Gothic" panose="020B0502020202020204" pitchFamily="34" charset="0"/>
              </a:endParaRPr>
            </a:p>
          </p:txBody>
        </p:sp>
        <p:sp>
          <p:nvSpPr>
            <p:cNvPr id="24" name="ZoneTexte 23"/>
            <p:cNvSpPr txBox="1"/>
            <p:nvPr/>
          </p:nvSpPr>
          <p:spPr>
            <a:xfrm>
              <a:off x="5948649" y="360934"/>
              <a:ext cx="46503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B</a:t>
              </a:r>
            </a:p>
          </p:txBody>
        </p:sp>
      </p:grpSp>
      <p:grpSp>
        <p:nvGrpSpPr>
          <p:cNvPr id="25" name="Groupe 24"/>
          <p:cNvGrpSpPr/>
          <p:nvPr/>
        </p:nvGrpSpPr>
        <p:grpSpPr>
          <a:xfrm>
            <a:off x="1847953" y="4116980"/>
            <a:ext cx="553209" cy="555957"/>
            <a:chOff x="5860473" y="360934"/>
            <a:chExt cx="553209" cy="555957"/>
          </a:xfrm>
        </p:grpSpPr>
        <p:sp>
          <p:nvSpPr>
            <p:cNvPr id="26" name="Ellipse 25"/>
            <p:cNvSpPr/>
            <p:nvPr/>
          </p:nvSpPr>
          <p:spPr>
            <a:xfrm>
              <a:off x="5860473" y="363682"/>
              <a:ext cx="553209" cy="553209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>
                <a:latin typeface="Century Gothic" panose="020B0502020202020204" pitchFamily="34" charset="0"/>
              </a:endParaRPr>
            </a:p>
          </p:txBody>
        </p:sp>
        <p:sp>
          <p:nvSpPr>
            <p:cNvPr id="27" name="ZoneTexte 26"/>
            <p:cNvSpPr txBox="1"/>
            <p:nvPr/>
          </p:nvSpPr>
          <p:spPr>
            <a:xfrm>
              <a:off x="5904581" y="360934"/>
              <a:ext cx="46503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C</a:t>
              </a:r>
            </a:p>
          </p:txBody>
        </p:sp>
      </p:grpSp>
      <p:grpSp>
        <p:nvGrpSpPr>
          <p:cNvPr id="29" name="Groupe 28"/>
          <p:cNvGrpSpPr/>
          <p:nvPr/>
        </p:nvGrpSpPr>
        <p:grpSpPr>
          <a:xfrm>
            <a:off x="9656556" y="1585186"/>
            <a:ext cx="553209" cy="555957"/>
            <a:chOff x="7011605" y="1333271"/>
            <a:chExt cx="553209" cy="555957"/>
          </a:xfrm>
        </p:grpSpPr>
        <p:sp>
          <p:nvSpPr>
            <p:cNvPr id="30" name="Ellipse 29"/>
            <p:cNvSpPr/>
            <p:nvPr/>
          </p:nvSpPr>
          <p:spPr>
            <a:xfrm>
              <a:off x="7011605" y="1336019"/>
              <a:ext cx="553209" cy="553209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>
                <a:latin typeface="Century Gothic" panose="020B0502020202020204" pitchFamily="34" charset="0"/>
              </a:endParaRPr>
            </a:p>
          </p:txBody>
        </p:sp>
        <p:sp>
          <p:nvSpPr>
            <p:cNvPr id="31" name="ZoneTexte 30"/>
            <p:cNvSpPr txBox="1"/>
            <p:nvPr/>
          </p:nvSpPr>
          <p:spPr>
            <a:xfrm>
              <a:off x="7066730" y="1333271"/>
              <a:ext cx="46503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A</a:t>
              </a:r>
            </a:p>
          </p:txBody>
        </p:sp>
      </p:grpSp>
      <p:grpSp>
        <p:nvGrpSpPr>
          <p:cNvPr id="32" name="Groupe 31"/>
          <p:cNvGrpSpPr/>
          <p:nvPr/>
        </p:nvGrpSpPr>
        <p:grpSpPr>
          <a:xfrm>
            <a:off x="9656807" y="2909131"/>
            <a:ext cx="553209" cy="555957"/>
            <a:chOff x="7011605" y="1333271"/>
            <a:chExt cx="553209" cy="555957"/>
          </a:xfrm>
        </p:grpSpPr>
        <p:sp>
          <p:nvSpPr>
            <p:cNvPr id="33" name="Ellipse 32"/>
            <p:cNvSpPr/>
            <p:nvPr/>
          </p:nvSpPr>
          <p:spPr>
            <a:xfrm>
              <a:off x="7011605" y="1336019"/>
              <a:ext cx="553209" cy="553209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>
                <a:latin typeface="Century Gothic" panose="020B0502020202020204" pitchFamily="34" charset="0"/>
              </a:endParaRPr>
            </a:p>
          </p:txBody>
        </p:sp>
        <p:sp>
          <p:nvSpPr>
            <p:cNvPr id="34" name="ZoneTexte 33"/>
            <p:cNvSpPr txBox="1"/>
            <p:nvPr/>
          </p:nvSpPr>
          <p:spPr>
            <a:xfrm>
              <a:off x="7099781" y="1333271"/>
              <a:ext cx="46503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B</a:t>
              </a:r>
            </a:p>
          </p:txBody>
        </p:sp>
      </p:grpSp>
      <p:grpSp>
        <p:nvGrpSpPr>
          <p:cNvPr id="35" name="Groupe 34"/>
          <p:cNvGrpSpPr/>
          <p:nvPr/>
        </p:nvGrpSpPr>
        <p:grpSpPr>
          <a:xfrm>
            <a:off x="9656555" y="4118354"/>
            <a:ext cx="553209" cy="553209"/>
            <a:chOff x="7011605" y="1336019"/>
            <a:chExt cx="553209" cy="553209"/>
          </a:xfrm>
        </p:grpSpPr>
        <p:sp>
          <p:nvSpPr>
            <p:cNvPr id="36" name="Ellipse 35"/>
            <p:cNvSpPr/>
            <p:nvPr/>
          </p:nvSpPr>
          <p:spPr>
            <a:xfrm>
              <a:off x="7011605" y="1336019"/>
              <a:ext cx="553209" cy="553209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>
                <a:latin typeface="Century Gothic" panose="020B0502020202020204" pitchFamily="34" charset="0"/>
              </a:endParaRPr>
            </a:p>
          </p:txBody>
        </p:sp>
        <p:sp>
          <p:nvSpPr>
            <p:cNvPr id="37" name="ZoneTexte 36"/>
            <p:cNvSpPr txBox="1"/>
            <p:nvPr/>
          </p:nvSpPr>
          <p:spPr>
            <a:xfrm>
              <a:off x="7044696" y="1344288"/>
              <a:ext cx="46503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C</a:t>
              </a:r>
            </a:p>
          </p:txBody>
        </p:sp>
      </p:grpSp>
      <p:sp>
        <p:nvSpPr>
          <p:cNvPr id="39" name="Rectangle 38"/>
          <p:cNvSpPr/>
          <p:nvPr/>
        </p:nvSpPr>
        <p:spPr>
          <a:xfrm>
            <a:off x="3520125" y="5571148"/>
            <a:ext cx="7797327" cy="6832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Clr>
                <a:srgbClr val="002060"/>
              </a:buClr>
            </a:pPr>
            <a:r>
              <a:rPr lang="fr-FR" sz="16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Les # à utiliser (en plus de vos tags habituels) : </a:t>
            </a:r>
            <a:r>
              <a:rPr lang="fr-FR" sz="1600" b="1" dirty="0">
                <a:solidFill>
                  <a:srgbClr val="002060"/>
                </a:solidFill>
                <a:latin typeface="Century Gothic" panose="020B0502020202020204" pitchFamily="34" charset="0"/>
              </a:rPr>
              <a:t/>
            </a:r>
            <a:br>
              <a:rPr lang="fr-FR" sz="1600" b="1" dirty="0">
                <a:solidFill>
                  <a:srgbClr val="002060"/>
                </a:solidFill>
                <a:latin typeface="Century Gothic" panose="020B0502020202020204" pitchFamily="34" charset="0"/>
              </a:rPr>
            </a:br>
            <a:r>
              <a:rPr lang="fr-FR" sz="16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#</a:t>
            </a:r>
            <a:r>
              <a:rPr lang="fr-FR" sz="16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hepeducation</a:t>
            </a:r>
            <a:r>
              <a:rPr lang="fr-FR" sz="16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#</a:t>
            </a:r>
            <a:r>
              <a:rPr lang="fr-FR" sz="16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apprendredemain</a:t>
            </a:r>
            <a:r>
              <a:rPr lang="fr-FR" sz="16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#</a:t>
            </a:r>
            <a:r>
              <a:rPr lang="fr-FR" sz="16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superspouvoirshumains</a:t>
            </a:r>
            <a:r>
              <a:rPr lang="fr-FR" sz="16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#</a:t>
            </a:r>
            <a:r>
              <a:rPr lang="fr-FR" sz="16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livreblanchep</a:t>
            </a:r>
            <a:endParaRPr lang="fr-FR" sz="16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40" name="Image 3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9095" y="5482579"/>
            <a:ext cx="961030" cy="961030"/>
          </a:xfrm>
          <a:prstGeom prst="rect">
            <a:avLst/>
          </a:prstGeom>
        </p:spPr>
      </p:pic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Déploiement via vos newsletters et/ou </a:t>
            </a:r>
            <a:r>
              <a:rPr lang="fr-FR" dirty="0" err="1"/>
              <a:t>posts</a:t>
            </a:r>
            <a:r>
              <a:rPr lang="fr-FR" dirty="0"/>
              <a:t> sur vos réseaux </a:t>
            </a:r>
            <a:r>
              <a:rPr lang="fr-FR" dirty="0" smtClean="0"/>
              <a:t>sociaux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99570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Détails du </a:t>
            </a:r>
            <a:r>
              <a:rPr lang="fr-FR" dirty="0" smtClean="0"/>
              <a:t>dispositif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610" y="2156066"/>
            <a:ext cx="1188276" cy="118827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989964" y="971313"/>
            <a:ext cx="8964577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fr-FR" b="1" dirty="0">
                <a:latin typeface="Century Gothic" panose="020B0502020202020204" pitchFamily="34" charset="0"/>
              </a:rPr>
              <a:t> Accroche pour lier le sujet à l’actualité </a:t>
            </a:r>
          </a:p>
        </p:txBody>
      </p:sp>
      <p:sp>
        <p:nvSpPr>
          <p:cNvPr id="7" name="Rectangle 6"/>
          <p:cNvSpPr/>
          <p:nvPr/>
        </p:nvSpPr>
        <p:spPr>
          <a:xfrm>
            <a:off x="2004107" y="1902957"/>
            <a:ext cx="9865353" cy="45163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4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L’Intelligence Artificielle, savez-vous réellement ce que c’est ? En connaissez-vous aujourd’hui les applications ? Et surtout, les transformations technologiques, sociétales, professionnelles qu’elle va produire ?  </a:t>
            </a:r>
          </a:p>
          <a:p>
            <a:r>
              <a:rPr lang="fr-FR" sz="14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Certaines études projettent que 85% des métiers que nous exercerons en 2030 n’existent pas encore… </a:t>
            </a:r>
            <a:br>
              <a:rPr lang="fr-FR" sz="14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400" dirty="0" smtClean="0">
                <a:latin typeface="Century Gothic" panose="020B0502020202020204" pitchFamily="34" charset="0"/>
              </a:rPr>
              <a:t>Par </a:t>
            </a:r>
            <a:r>
              <a:rPr lang="fr-FR" sz="1400" dirty="0">
                <a:latin typeface="Century Gothic" panose="020B0502020202020204" pitchFamily="34" charset="0"/>
              </a:rPr>
              <a:t>un jeu de miroir, </a:t>
            </a:r>
            <a:r>
              <a:rPr lang="fr-FR" sz="1400" dirty="0" smtClean="0">
                <a:latin typeface="Century Gothic" panose="020B0502020202020204" pitchFamily="34" charset="0"/>
              </a:rPr>
              <a:t>le </a:t>
            </a:r>
            <a:r>
              <a:rPr lang="fr-FR" sz="1400" dirty="0">
                <a:latin typeface="Century Gothic" panose="020B0502020202020204" pitchFamily="34" charset="0"/>
              </a:rPr>
              <a:t>développement de l’Intelligence Artificielle interroge notre capacité à nous adapter face à ces nouveaux enjeux. </a:t>
            </a:r>
            <a:r>
              <a:rPr lang="fr-FR" sz="1400" dirty="0" smtClean="0">
                <a:latin typeface="Century Gothic" panose="020B0502020202020204" pitchFamily="34" charset="0"/>
              </a:rPr>
              <a:t>Plus </a:t>
            </a:r>
            <a:r>
              <a:rPr lang="fr-FR" sz="1400" dirty="0">
                <a:latin typeface="Century Gothic" panose="020B0502020202020204" pitchFamily="34" charset="0"/>
              </a:rPr>
              <a:t>que jamais, l’être humain doit renforcer sa singularité en cultivant sa valeur ajoutée : créativité, coopération, communication, esprit critique… sont autant de compétences propres à l’individu et qui feront la différence demain</a:t>
            </a:r>
            <a:r>
              <a:rPr lang="fr-FR" sz="1400" dirty="0" smtClean="0">
                <a:latin typeface="Century Gothic" panose="020B0502020202020204" pitchFamily="34" charset="0"/>
              </a:rPr>
              <a:t>.    </a:t>
            </a:r>
            <a:endParaRPr lang="fr-FR" dirty="0" smtClean="0"/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400" dirty="0" smtClean="0">
                <a:latin typeface="Century Gothic" panose="020B0502020202020204" pitchFamily="34" charset="0"/>
              </a:rPr>
              <a:t> </a:t>
            </a:r>
            <a:r>
              <a:rPr lang="fr-FR" sz="14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400" b="1" u="sng" dirty="0" smtClean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LIEN VIDEO SUR L’Intelligence Artificielle – </a:t>
            </a:r>
            <a:r>
              <a:rPr lang="fr-FR" sz="1400" b="1" u="sng" dirty="0" smtClean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400" b="1" u="sng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</a:t>
            </a:r>
            <a:r>
              <a:rPr lang="fr-FR" sz="1400" b="1" u="sng" dirty="0" smtClean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youtu.be/5ur0AaINIyE</a:t>
            </a:r>
            <a:r>
              <a:rPr lang="fr-FR" sz="1400" b="1" u="sng" dirty="0" smtClean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fr-FR" sz="1400" b="1" u="sng" dirty="0" smtClean="0">
              <a:solidFill>
                <a:srgbClr val="FF0000"/>
              </a:solidFill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4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fr-FR" sz="14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4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tant que membre de HEP EDUCATION, nous encourageons une éducation qui replace l’humain au centre. Pour </a:t>
            </a:r>
            <a:r>
              <a:rPr lang="fr-FR" sz="14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découvrir </a:t>
            </a:r>
            <a:r>
              <a:rPr lang="fr-FR" sz="14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ces modules d’enseignement et d’autres </a:t>
            </a:r>
            <a:r>
              <a:rPr lang="fr-FR" sz="14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 supers pouvoirs humains </a:t>
            </a:r>
            <a:r>
              <a:rPr lang="fr-FR" sz="14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», restez connectés avec </a:t>
            </a:r>
            <a:r>
              <a:rPr lang="fr-FR" sz="14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&lt;&lt;&lt;nom de l’Ecole / CF</a:t>
            </a:r>
            <a:r>
              <a:rPr lang="fr-FR" sz="14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&gt;&gt;&gt;. </a:t>
            </a:r>
            <a:br>
              <a:rPr lang="fr-FR" sz="14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fr-FR" sz="14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fr-FR" sz="1400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Et si vous voulez aller plus loin sur la question de l’Intelligence Artificielle, découvrez l’interview d’un scientifique/philosophe dans le Livre Blanc « Apprendre demain » : </a:t>
            </a:r>
          </a:p>
          <a:p>
            <a:endParaRPr lang="fr-FR" sz="1400" dirty="0" smtClean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fr-FR" sz="1400" b="1" dirty="0" smtClean="0">
                <a:latin typeface="Century Gothic" panose="020B0502020202020204" pitchFamily="34" charset="0"/>
              </a:rPr>
              <a:t>Fichier PDF en PJ à héberger sur le site de votre Ecole/CF</a:t>
            </a:r>
            <a:endParaRPr lang="fr-FR" sz="1400" b="1" dirty="0">
              <a:latin typeface="Century Gothic" panose="020B0502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004107" y="1298900"/>
            <a:ext cx="9865353" cy="6093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buClr>
                <a:srgbClr val="002060"/>
              </a:buClr>
            </a:pPr>
            <a:r>
              <a:rPr lang="fr-FR" sz="1400" b="1" dirty="0">
                <a:latin typeface="Century Gothic" panose="020B0502020202020204" pitchFamily="34" charset="0"/>
              </a:rPr>
              <a:t>TITRE : </a:t>
            </a:r>
            <a:r>
              <a:rPr lang="fr-FR" sz="1400" b="1" dirty="0" smtClean="0">
                <a:latin typeface="Century Gothic" panose="020B0502020202020204" pitchFamily="34" charset="0"/>
              </a:rPr>
              <a:t>Développez vos Supers Pouvoirs Humains pour faire la différence demain</a:t>
            </a:r>
          </a:p>
          <a:p>
            <a:pPr>
              <a:lnSpc>
                <a:spcPct val="120000"/>
              </a:lnSpc>
              <a:buClr>
                <a:srgbClr val="002060"/>
              </a:buClr>
            </a:pPr>
            <a:r>
              <a:rPr lang="fr-FR" sz="1400" b="1" dirty="0" smtClean="0">
                <a:latin typeface="Century Gothic" panose="020B0502020202020204" pitchFamily="34" charset="0"/>
              </a:rPr>
              <a:t>Sous-titre : Super Pouvoir #3 – L’Intelligence Artificielle</a:t>
            </a:r>
            <a:endParaRPr lang="fr-FR" sz="1400" b="1" strike="sngStrike" dirty="0">
              <a:latin typeface="Century Gothic" panose="020B0502020202020204" pitchFamily="34" charset="0"/>
            </a:endParaRPr>
          </a:p>
        </p:txBody>
      </p:sp>
      <p:grpSp>
        <p:nvGrpSpPr>
          <p:cNvPr id="8" name="Groupe 7"/>
          <p:cNvGrpSpPr/>
          <p:nvPr/>
        </p:nvGrpSpPr>
        <p:grpSpPr>
          <a:xfrm>
            <a:off x="317236" y="600664"/>
            <a:ext cx="10646451" cy="589008"/>
            <a:chOff x="922677" y="687033"/>
            <a:chExt cx="10646451" cy="589008"/>
          </a:xfrm>
        </p:grpSpPr>
        <p:sp>
          <p:nvSpPr>
            <p:cNvPr id="5" name="Rectangle 4"/>
            <p:cNvSpPr/>
            <p:nvPr/>
          </p:nvSpPr>
          <p:spPr>
            <a:xfrm>
              <a:off x="1552992" y="768603"/>
              <a:ext cx="1001613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sz="2000" b="1" dirty="0" smtClean="0">
                  <a:solidFill>
                    <a:srgbClr val="0070C0"/>
                  </a:solidFill>
                  <a:latin typeface="Century Gothic" panose="020B0502020202020204" pitchFamily="34" charset="0"/>
                </a:rPr>
                <a:t>Pour </a:t>
              </a:r>
              <a:r>
                <a:rPr lang="fr-FR" sz="2000" b="1" dirty="0">
                  <a:solidFill>
                    <a:srgbClr val="0070C0"/>
                  </a:solidFill>
                  <a:latin typeface="Century Gothic" panose="020B0502020202020204" pitchFamily="34" charset="0"/>
                </a:rPr>
                <a:t>un déploiement Newsletter – dédiée ou intégrée à votre contenu</a:t>
              </a:r>
            </a:p>
          </p:txBody>
        </p:sp>
        <p:grpSp>
          <p:nvGrpSpPr>
            <p:cNvPr id="14" name="Groupe 13"/>
            <p:cNvGrpSpPr/>
            <p:nvPr/>
          </p:nvGrpSpPr>
          <p:grpSpPr>
            <a:xfrm>
              <a:off x="922677" y="687033"/>
              <a:ext cx="553209" cy="589008"/>
              <a:chOff x="5860473" y="327883"/>
              <a:chExt cx="553209" cy="589008"/>
            </a:xfrm>
          </p:grpSpPr>
          <p:sp>
            <p:nvSpPr>
              <p:cNvPr id="15" name="Ellipse 14"/>
              <p:cNvSpPr/>
              <p:nvPr/>
            </p:nvSpPr>
            <p:spPr>
              <a:xfrm>
                <a:off x="5860473" y="363682"/>
                <a:ext cx="553209" cy="553209"/>
              </a:xfrm>
              <a:prstGeom prst="ellipse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6" name="ZoneTexte 15"/>
              <p:cNvSpPr txBox="1"/>
              <p:nvPr/>
            </p:nvSpPr>
            <p:spPr>
              <a:xfrm>
                <a:off x="5948649" y="327883"/>
                <a:ext cx="46503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3200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1</a:t>
                </a:r>
              </a:p>
            </p:txBody>
          </p:sp>
        </p:grpSp>
      </p:grpSp>
      <p:grpSp>
        <p:nvGrpSpPr>
          <p:cNvPr id="17" name="Groupe 16"/>
          <p:cNvGrpSpPr/>
          <p:nvPr/>
        </p:nvGrpSpPr>
        <p:grpSpPr>
          <a:xfrm>
            <a:off x="1392668" y="1385078"/>
            <a:ext cx="553209" cy="571350"/>
            <a:chOff x="5860473" y="345541"/>
            <a:chExt cx="553209" cy="571350"/>
          </a:xfrm>
        </p:grpSpPr>
        <p:sp>
          <p:nvSpPr>
            <p:cNvPr id="18" name="Ellipse 17"/>
            <p:cNvSpPr/>
            <p:nvPr/>
          </p:nvSpPr>
          <p:spPr>
            <a:xfrm>
              <a:off x="5860473" y="363682"/>
              <a:ext cx="553209" cy="553209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Century Gothic" panose="020B0502020202020204" pitchFamily="34" charset="0"/>
              </a:endParaRPr>
            </a:p>
          </p:txBody>
        </p:sp>
        <p:sp>
          <p:nvSpPr>
            <p:cNvPr id="19" name="ZoneTexte 18"/>
            <p:cNvSpPr txBox="1"/>
            <p:nvPr/>
          </p:nvSpPr>
          <p:spPr>
            <a:xfrm>
              <a:off x="5910146" y="345541"/>
              <a:ext cx="46503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A</a:t>
              </a:r>
            </a:p>
          </p:txBody>
        </p:sp>
      </p:grpSp>
      <p:grpSp>
        <p:nvGrpSpPr>
          <p:cNvPr id="22" name="Groupe 21"/>
          <p:cNvGrpSpPr/>
          <p:nvPr/>
        </p:nvGrpSpPr>
        <p:grpSpPr>
          <a:xfrm>
            <a:off x="1392668" y="3877554"/>
            <a:ext cx="553209" cy="555957"/>
            <a:chOff x="5860473" y="360934"/>
            <a:chExt cx="553209" cy="555957"/>
          </a:xfrm>
        </p:grpSpPr>
        <p:sp>
          <p:nvSpPr>
            <p:cNvPr id="23" name="Ellipse 22"/>
            <p:cNvSpPr/>
            <p:nvPr/>
          </p:nvSpPr>
          <p:spPr>
            <a:xfrm>
              <a:off x="5860473" y="363682"/>
              <a:ext cx="553209" cy="553209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>
                <a:latin typeface="Century Gothic" panose="020B0502020202020204" pitchFamily="34" charset="0"/>
              </a:endParaRPr>
            </a:p>
          </p:txBody>
        </p:sp>
        <p:sp>
          <p:nvSpPr>
            <p:cNvPr id="24" name="ZoneTexte 23"/>
            <p:cNvSpPr txBox="1"/>
            <p:nvPr/>
          </p:nvSpPr>
          <p:spPr>
            <a:xfrm>
              <a:off x="5948649" y="360934"/>
              <a:ext cx="46503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B</a:t>
              </a:r>
            </a:p>
          </p:txBody>
        </p:sp>
      </p:grpSp>
      <p:sp>
        <p:nvSpPr>
          <p:cNvPr id="9" name="Rectangle 8"/>
          <p:cNvSpPr/>
          <p:nvPr/>
        </p:nvSpPr>
        <p:spPr>
          <a:xfrm>
            <a:off x="10058400" y="0"/>
            <a:ext cx="2133600" cy="636463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rgbClr val="CC9900"/>
                </a:solidFill>
                <a:latin typeface="Century Gothic" panose="020B0502020202020204" pitchFamily="34" charset="0"/>
              </a:rPr>
              <a:t>OPTION 1</a:t>
            </a:r>
            <a:endParaRPr lang="fr-FR" b="1" dirty="0">
              <a:solidFill>
                <a:srgbClr val="CC9900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25" name="Groupe 24"/>
          <p:cNvGrpSpPr/>
          <p:nvPr/>
        </p:nvGrpSpPr>
        <p:grpSpPr>
          <a:xfrm>
            <a:off x="1436755" y="5294819"/>
            <a:ext cx="553209" cy="555957"/>
            <a:chOff x="5860473" y="360934"/>
            <a:chExt cx="553209" cy="555957"/>
          </a:xfrm>
        </p:grpSpPr>
        <p:sp>
          <p:nvSpPr>
            <p:cNvPr id="26" name="Ellipse 25"/>
            <p:cNvSpPr/>
            <p:nvPr/>
          </p:nvSpPr>
          <p:spPr>
            <a:xfrm>
              <a:off x="5860473" y="363682"/>
              <a:ext cx="553209" cy="553209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>
                <a:latin typeface="Century Gothic" panose="020B0502020202020204" pitchFamily="34" charset="0"/>
              </a:endParaRPr>
            </a:p>
          </p:txBody>
        </p:sp>
        <p:sp>
          <p:nvSpPr>
            <p:cNvPr id="27" name="ZoneTexte 26"/>
            <p:cNvSpPr txBox="1"/>
            <p:nvPr/>
          </p:nvSpPr>
          <p:spPr>
            <a:xfrm>
              <a:off x="5910012" y="360934"/>
              <a:ext cx="46503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C</a:t>
              </a:r>
            </a:p>
          </p:txBody>
        </p:sp>
      </p:grpSp>
      <p:sp>
        <p:nvSpPr>
          <p:cNvPr id="2" name="Rectangle 1"/>
          <p:cNvSpPr/>
          <p:nvPr/>
        </p:nvSpPr>
        <p:spPr>
          <a:xfrm>
            <a:off x="8182924" y="5861545"/>
            <a:ext cx="30668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b="1" dirty="0">
                <a:latin typeface="Century Gothic" panose="020B0502020202020204" pitchFamily="34" charset="0"/>
              </a:rPr>
              <a:t>ADRESSE DU LIEN À INTÉGRER</a:t>
            </a:r>
            <a:br>
              <a:rPr lang="fr-FR" sz="1200" b="1" dirty="0">
                <a:latin typeface="Century Gothic" panose="020B0502020202020204" pitchFamily="34" charset="0"/>
              </a:rPr>
            </a:br>
            <a:r>
              <a:rPr lang="fr-FR" sz="1200" b="1" u="sng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</a:t>
            </a:r>
            <a:r>
              <a:rPr lang="fr-FR" sz="1200" b="1" u="sng" dirty="0" smtClean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bit.ly/2VpKoIN</a:t>
            </a:r>
            <a:r>
              <a:rPr lang="fr-FR" sz="1200" b="1" u="sng" dirty="0" smtClean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200" b="1" dirty="0" smtClean="0">
                <a:latin typeface="Century Gothic" panose="020B0502020202020204" pitchFamily="34" charset="0"/>
              </a:rPr>
              <a:t>(lien CALAMEO)</a:t>
            </a:r>
            <a:endParaRPr lang="fr-FR" sz="1200" b="1" dirty="0">
              <a:latin typeface="Century Gothic" panose="020B050202020202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7359672" y="5953877"/>
            <a:ext cx="37542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ou</a:t>
            </a:r>
            <a:endParaRPr lang="fr-FR" sz="12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7162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Détails du </a:t>
            </a:r>
            <a:r>
              <a:rPr lang="fr-FR" dirty="0" smtClean="0"/>
              <a:t>dispositif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610" y="2156066"/>
            <a:ext cx="1188276" cy="1188276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1945877" y="1139907"/>
            <a:ext cx="9865353" cy="12631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buClr>
                <a:srgbClr val="002060"/>
              </a:buClr>
            </a:pPr>
            <a:r>
              <a:rPr lang="fr-FR" sz="1400" b="1" dirty="0" smtClean="0">
                <a:latin typeface="Century Gothic" panose="020B0502020202020204" pitchFamily="34" charset="0"/>
              </a:rPr>
              <a:t>TITRE : </a:t>
            </a:r>
            <a:r>
              <a:rPr lang="fr-FR" sz="1400" b="1" dirty="0">
                <a:latin typeface="Century Gothic" panose="020B0502020202020204" pitchFamily="34" charset="0"/>
              </a:rPr>
              <a:t>Développez vos Supers Pouvoirs Humains pour faire la différence demain</a:t>
            </a:r>
          </a:p>
          <a:p>
            <a:pPr>
              <a:lnSpc>
                <a:spcPct val="120000"/>
              </a:lnSpc>
              <a:buClr>
                <a:srgbClr val="002060"/>
              </a:buClr>
            </a:pPr>
            <a:r>
              <a:rPr lang="fr-FR" sz="1400" b="1" dirty="0" smtClean="0">
                <a:latin typeface="Century Gothic" panose="020B0502020202020204" pitchFamily="34" charset="0"/>
              </a:rPr>
              <a:t>Sous-titre : </a:t>
            </a:r>
            <a:r>
              <a:rPr lang="fr-FR" sz="1400" b="1" dirty="0">
                <a:latin typeface="Century Gothic" panose="020B0502020202020204" pitchFamily="34" charset="0"/>
              </a:rPr>
              <a:t>Super Pouvoir </a:t>
            </a:r>
            <a:r>
              <a:rPr lang="fr-FR" sz="1400" b="1" dirty="0" smtClean="0">
                <a:latin typeface="Century Gothic" panose="020B0502020202020204" pitchFamily="34" charset="0"/>
              </a:rPr>
              <a:t>#3 </a:t>
            </a:r>
            <a:r>
              <a:rPr lang="fr-FR" sz="1400" b="1" dirty="0">
                <a:latin typeface="Century Gothic" panose="020B0502020202020204" pitchFamily="34" charset="0"/>
              </a:rPr>
              <a:t>– </a:t>
            </a:r>
            <a:r>
              <a:rPr lang="fr-FR" sz="1400" b="1" dirty="0" smtClean="0">
                <a:latin typeface="Century Gothic" panose="020B0502020202020204" pitchFamily="34" charset="0"/>
              </a:rPr>
              <a:t>L’Intelligence Artificielle</a:t>
            </a:r>
            <a:br>
              <a:rPr lang="fr-FR" sz="1400" b="1" dirty="0" smtClean="0">
                <a:latin typeface="Century Gothic" panose="020B0502020202020204" pitchFamily="34" charset="0"/>
              </a:rPr>
            </a:br>
            <a:endParaRPr lang="fr-FR" sz="1400" b="1" strike="sngStrike" dirty="0">
              <a:latin typeface="Century Gothic" panose="020B0502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2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L’Intelligence Artificielle, savez-vous réellement ce que c’est ? En connaissez-vous aujourd’hui les applications ? Et surtout, les transformations technologiques, sociétales, professionnelles qu’elle va produire ?  </a:t>
            </a:r>
          </a:p>
        </p:txBody>
      </p:sp>
      <p:grpSp>
        <p:nvGrpSpPr>
          <p:cNvPr id="8" name="Groupe 7"/>
          <p:cNvGrpSpPr/>
          <p:nvPr/>
        </p:nvGrpSpPr>
        <p:grpSpPr>
          <a:xfrm>
            <a:off x="317236" y="600664"/>
            <a:ext cx="10646451" cy="589008"/>
            <a:chOff x="922677" y="687033"/>
            <a:chExt cx="10646451" cy="589008"/>
          </a:xfrm>
        </p:grpSpPr>
        <p:sp>
          <p:nvSpPr>
            <p:cNvPr id="5" name="Rectangle 4"/>
            <p:cNvSpPr/>
            <p:nvPr/>
          </p:nvSpPr>
          <p:spPr>
            <a:xfrm>
              <a:off x="1552992" y="768603"/>
              <a:ext cx="1001613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sz="2000" b="1" dirty="0" smtClean="0">
                  <a:solidFill>
                    <a:srgbClr val="0070C0"/>
                  </a:solidFill>
                  <a:latin typeface="Century Gothic" panose="020B0502020202020204" pitchFamily="34" charset="0"/>
                </a:rPr>
                <a:t>Pour </a:t>
              </a:r>
              <a:r>
                <a:rPr lang="fr-FR" sz="2000" b="1" dirty="0">
                  <a:solidFill>
                    <a:srgbClr val="0070C0"/>
                  </a:solidFill>
                  <a:latin typeface="Century Gothic" panose="020B0502020202020204" pitchFamily="34" charset="0"/>
                </a:rPr>
                <a:t>un déploiement Newsletter – dédiée ou intégrée à votre contenu</a:t>
              </a:r>
            </a:p>
          </p:txBody>
        </p:sp>
        <p:grpSp>
          <p:nvGrpSpPr>
            <p:cNvPr id="14" name="Groupe 13"/>
            <p:cNvGrpSpPr/>
            <p:nvPr/>
          </p:nvGrpSpPr>
          <p:grpSpPr>
            <a:xfrm>
              <a:off x="922677" y="687033"/>
              <a:ext cx="553209" cy="589008"/>
              <a:chOff x="5860473" y="327883"/>
              <a:chExt cx="553209" cy="589008"/>
            </a:xfrm>
          </p:grpSpPr>
          <p:sp>
            <p:nvSpPr>
              <p:cNvPr id="15" name="Ellipse 14"/>
              <p:cNvSpPr/>
              <p:nvPr/>
            </p:nvSpPr>
            <p:spPr>
              <a:xfrm>
                <a:off x="5860473" y="363682"/>
                <a:ext cx="553209" cy="553209"/>
              </a:xfrm>
              <a:prstGeom prst="ellipse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6" name="ZoneTexte 15"/>
              <p:cNvSpPr txBox="1"/>
              <p:nvPr/>
            </p:nvSpPr>
            <p:spPr>
              <a:xfrm>
                <a:off x="5948649" y="327883"/>
                <a:ext cx="46503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3200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1</a:t>
                </a:r>
              </a:p>
            </p:txBody>
          </p:sp>
        </p:grpSp>
      </p:grpSp>
      <p:grpSp>
        <p:nvGrpSpPr>
          <p:cNvPr id="17" name="Groupe 16"/>
          <p:cNvGrpSpPr/>
          <p:nvPr/>
        </p:nvGrpSpPr>
        <p:grpSpPr>
          <a:xfrm>
            <a:off x="1392668" y="1317729"/>
            <a:ext cx="553209" cy="560333"/>
            <a:chOff x="5860473" y="356558"/>
            <a:chExt cx="553209" cy="560333"/>
          </a:xfrm>
        </p:grpSpPr>
        <p:sp>
          <p:nvSpPr>
            <p:cNvPr id="18" name="Ellipse 17"/>
            <p:cNvSpPr/>
            <p:nvPr/>
          </p:nvSpPr>
          <p:spPr>
            <a:xfrm>
              <a:off x="5860473" y="363682"/>
              <a:ext cx="553209" cy="553209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Century Gothic" panose="020B0502020202020204" pitchFamily="34" charset="0"/>
              </a:endParaRPr>
            </a:p>
          </p:txBody>
        </p:sp>
        <p:sp>
          <p:nvSpPr>
            <p:cNvPr id="19" name="ZoneTexte 18"/>
            <p:cNvSpPr txBox="1"/>
            <p:nvPr/>
          </p:nvSpPr>
          <p:spPr>
            <a:xfrm>
              <a:off x="5900836" y="356558"/>
              <a:ext cx="46503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A</a:t>
              </a:r>
            </a:p>
          </p:txBody>
        </p:sp>
      </p:grpSp>
      <p:sp>
        <p:nvSpPr>
          <p:cNvPr id="28" name="Rectangle 27"/>
          <p:cNvSpPr/>
          <p:nvPr/>
        </p:nvSpPr>
        <p:spPr>
          <a:xfrm>
            <a:off x="10058400" y="0"/>
            <a:ext cx="2133600" cy="636463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rgbClr val="CC9900"/>
                </a:solidFill>
                <a:latin typeface="Century Gothic" panose="020B0502020202020204" pitchFamily="34" charset="0"/>
              </a:rPr>
              <a:t>OPTION 2</a:t>
            </a:r>
            <a:endParaRPr lang="fr-FR" b="1" dirty="0">
              <a:solidFill>
                <a:srgbClr val="CC9900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876030" y="6157818"/>
            <a:ext cx="9864000" cy="4723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2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tant que membre de HEP EDUCATION, nous encourageons une éducation qui replace l’humain au centre. Pour découvrir ces modules d’enseignement et d’autres « supers pouvoirs humains », restez connectés avec &lt;&lt;&lt;nom de l’Ecole / CF&gt;&gt;&gt;.</a:t>
            </a:r>
          </a:p>
        </p:txBody>
      </p:sp>
      <p:grpSp>
        <p:nvGrpSpPr>
          <p:cNvPr id="11" name="Groupe 10"/>
          <p:cNvGrpSpPr/>
          <p:nvPr/>
        </p:nvGrpSpPr>
        <p:grpSpPr>
          <a:xfrm>
            <a:off x="1400935" y="2486371"/>
            <a:ext cx="10243894" cy="3543844"/>
            <a:chOff x="1400935" y="2354167"/>
            <a:chExt cx="10243894" cy="3543844"/>
          </a:xfrm>
        </p:grpSpPr>
        <p:sp>
          <p:nvSpPr>
            <p:cNvPr id="30" name="Rectangle 29"/>
            <p:cNvSpPr/>
            <p:nvPr/>
          </p:nvSpPr>
          <p:spPr>
            <a:xfrm>
              <a:off x="2021244" y="2426901"/>
              <a:ext cx="9471580" cy="31947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buClr>
                  <a:srgbClr val="002060"/>
                </a:buClr>
                <a:buFont typeface="Wingdings" panose="05000000000000000000" pitchFamily="2" charset="2"/>
                <a:buChar char="§"/>
              </a:pPr>
              <a:r>
                <a:rPr lang="fr-FR" sz="1400" dirty="0" smtClean="0">
                  <a:latin typeface="Century Gothic" panose="020B0502020202020204" pitchFamily="34" charset="0"/>
                </a:rPr>
                <a:t> Vidéo sous forme de motion design introductif </a:t>
              </a:r>
              <a:r>
                <a:rPr lang="fr-FR" sz="1400" dirty="0" smtClean="0">
                  <a:latin typeface="Century Gothic" panose="020B0502020202020204" pitchFamily="34" charset="0"/>
                  <a:sym typeface="Wingdings" panose="05000000000000000000" pitchFamily="2" charset="2"/>
                </a:rPr>
                <a:t>(d’une durée 90 secondes environ) - 2 </a:t>
              </a:r>
              <a:r>
                <a:rPr lang="fr-FR" sz="1400" dirty="0">
                  <a:latin typeface="Century Gothic" panose="020B0502020202020204" pitchFamily="34" charset="0"/>
                  <a:sym typeface="Wingdings" panose="05000000000000000000" pitchFamily="2" charset="2"/>
                </a:rPr>
                <a:t>Solutions possibles :  </a:t>
              </a:r>
            </a:p>
            <a:p>
              <a:pPr>
                <a:lnSpc>
                  <a:spcPct val="120000"/>
                </a:lnSpc>
                <a:buClr>
                  <a:srgbClr val="002060"/>
                </a:buClr>
                <a:buFont typeface="Wingdings" panose="05000000000000000000" pitchFamily="2" charset="2"/>
                <a:buChar char="§"/>
              </a:pPr>
              <a:endParaRPr lang="fr-FR" sz="1400" dirty="0">
                <a:latin typeface="Century Gothic" panose="020B0502020202020204" pitchFamily="34" charset="0"/>
                <a:sym typeface="Wingdings" panose="05000000000000000000" pitchFamily="2" charset="2"/>
              </a:endParaRPr>
            </a:p>
            <a:p>
              <a:pPr>
                <a:lnSpc>
                  <a:spcPct val="120000"/>
                </a:lnSpc>
                <a:buClr>
                  <a:srgbClr val="002060"/>
                </a:buClr>
              </a:pPr>
              <a:r>
                <a:rPr lang="fr-FR" sz="1400" b="1" dirty="0">
                  <a:latin typeface="Century Gothic" panose="020B0502020202020204" pitchFamily="34" charset="0"/>
                  <a:sym typeface="Wingdings" panose="05000000000000000000" pitchFamily="2" charset="2"/>
                </a:rPr>
                <a:t>Lien YOUTUBE </a:t>
              </a:r>
            </a:p>
            <a:p>
              <a:pPr>
                <a:lnSpc>
                  <a:spcPct val="120000"/>
                </a:lnSpc>
                <a:buClr>
                  <a:srgbClr val="002060"/>
                </a:buClr>
              </a:pPr>
              <a:endParaRPr lang="fr-FR" sz="1400" dirty="0">
                <a:latin typeface="Century Gothic" panose="020B0502020202020204" pitchFamily="34" charset="0"/>
                <a:sym typeface="Wingdings" panose="05000000000000000000" pitchFamily="2" charset="2"/>
              </a:endParaRPr>
            </a:p>
            <a:p>
              <a:pPr>
                <a:lnSpc>
                  <a:spcPct val="120000"/>
                </a:lnSpc>
                <a:buClr>
                  <a:srgbClr val="002060"/>
                </a:buClr>
              </a:pPr>
              <a:endParaRPr lang="fr-FR" sz="1400" dirty="0">
                <a:latin typeface="Century Gothic" panose="020B0502020202020204" pitchFamily="34" charset="0"/>
                <a:sym typeface="Wingdings" panose="05000000000000000000" pitchFamily="2" charset="2"/>
              </a:endParaRPr>
            </a:p>
            <a:p>
              <a:pPr>
                <a:lnSpc>
                  <a:spcPct val="120000"/>
                </a:lnSpc>
                <a:buClr>
                  <a:srgbClr val="002060"/>
                </a:buClr>
              </a:pPr>
              <a:endParaRPr lang="fr-FR" sz="1400" dirty="0">
                <a:latin typeface="Century Gothic" panose="020B0502020202020204" pitchFamily="34" charset="0"/>
                <a:sym typeface="Wingdings" panose="05000000000000000000" pitchFamily="2" charset="2"/>
              </a:endParaRPr>
            </a:p>
            <a:p>
              <a:pPr>
                <a:lnSpc>
                  <a:spcPct val="120000"/>
                </a:lnSpc>
                <a:buClr>
                  <a:srgbClr val="002060"/>
                </a:buClr>
              </a:pPr>
              <a:endParaRPr lang="fr-FR" sz="1400" dirty="0">
                <a:latin typeface="Century Gothic" panose="020B0502020202020204" pitchFamily="34" charset="0"/>
                <a:sym typeface="Wingdings" panose="05000000000000000000" pitchFamily="2" charset="2"/>
              </a:endParaRPr>
            </a:p>
            <a:p>
              <a:pPr>
                <a:lnSpc>
                  <a:spcPct val="120000"/>
                </a:lnSpc>
                <a:buClr>
                  <a:srgbClr val="002060"/>
                </a:buClr>
              </a:pPr>
              <a:endParaRPr lang="fr-FR" sz="1400" dirty="0">
                <a:latin typeface="Century Gothic" panose="020B0502020202020204" pitchFamily="34" charset="0"/>
                <a:sym typeface="Wingdings" panose="05000000000000000000" pitchFamily="2" charset="2"/>
              </a:endParaRPr>
            </a:p>
            <a:p>
              <a:pPr>
                <a:lnSpc>
                  <a:spcPct val="120000"/>
                </a:lnSpc>
                <a:buClr>
                  <a:srgbClr val="002060"/>
                </a:buClr>
              </a:pPr>
              <a:endParaRPr lang="fr-FR" sz="1400" dirty="0" smtClean="0">
                <a:latin typeface="Century Gothic" panose="020B0502020202020204" pitchFamily="34" charset="0"/>
                <a:sym typeface="Wingdings" panose="05000000000000000000" pitchFamily="2" charset="2"/>
              </a:endParaRPr>
            </a:p>
            <a:p>
              <a:pPr>
                <a:lnSpc>
                  <a:spcPct val="120000"/>
                </a:lnSpc>
                <a:buClr>
                  <a:srgbClr val="002060"/>
                </a:buClr>
              </a:pPr>
              <a:endParaRPr lang="fr-FR" sz="1400" dirty="0">
                <a:latin typeface="Century Gothic" panose="020B0502020202020204" pitchFamily="34" charset="0"/>
                <a:sym typeface="Wingdings" panose="05000000000000000000" pitchFamily="2" charset="2"/>
              </a:endParaRPr>
            </a:p>
            <a:p>
              <a:pPr>
                <a:lnSpc>
                  <a:spcPct val="120000"/>
                </a:lnSpc>
                <a:buClr>
                  <a:srgbClr val="002060"/>
                </a:buClr>
              </a:pPr>
              <a:r>
                <a:rPr lang="fr-FR" sz="1400" b="1" dirty="0">
                  <a:latin typeface="Century Gothic" panose="020B0502020202020204" pitchFamily="34" charset="0"/>
                  <a:sym typeface="Wingdings" panose="05000000000000000000" pitchFamily="2" charset="2"/>
                </a:rPr>
                <a:t>Vidéo à intégrer à vos contenus</a:t>
              </a:r>
            </a:p>
            <a:p>
              <a:pPr>
                <a:lnSpc>
                  <a:spcPct val="120000"/>
                </a:lnSpc>
                <a:buClr>
                  <a:srgbClr val="002060"/>
                </a:buClr>
              </a:pPr>
              <a:endParaRPr lang="fr-FR" sz="1400" b="1" dirty="0">
                <a:latin typeface="Century Gothic" panose="020B0502020202020204" pitchFamily="34" charset="0"/>
                <a:sym typeface="Wingdings" panose="05000000000000000000" pitchFamily="2" charset="2"/>
              </a:endParaRPr>
            </a:p>
          </p:txBody>
        </p:sp>
        <p:pic>
          <p:nvPicPr>
            <p:cNvPr id="31" name="Image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21244" y="3344342"/>
              <a:ext cx="1070811" cy="1070811"/>
            </a:xfrm>
            <a:prstGeom prst="rect">
              <a:avLst/>
            </a:prstGeom>
          </p:spPr>
        </p:pic>
        <p:sp>
          <p:nvSpPr>
            <p:cNvPr id="32" name="ZoneTexte 31"/>
            <p:cNvSpPr txBox="1"/>
            <p:nvPr/>
          </p:nvSpPr>
          <p:spPr>
            <a:xfrm>
              <a:off x="4990792" y="2987351"/>
              <a:ext cx="325679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b="1" dirty="0">
                  <a:latin typeface="Century Gothic" panose="020B0502020202020204" pitchFamily="34" charset="0"/>
                </a:rPr>
                <a:t>ADRESSE DU LIEN À INTÉGRER</a:t>
              </a:r>
            </a:p>
          </p:txBody>
        </p:sp>
        <p:cxnSp>
          <p:nvCxnSpPr>
            <p:cNvPr id="33" name="Connecteur droit avec flèche 32"/>
            <p:cNvCxnSpPr/>
            <p:nvPr/>
          </p:nvCxnSpPr>
          <p:spPr>
            <a:xfrm>
              <a:off x="3594284" y="3913262"/>
              <a:ext cx="1262269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ZoneTexte 33"/>
            <p:cNvSpPr txBox="1"/>
            <p:nvPr/>
          </p:nvSpPr>
          <p:spPr>
            <a:xfrm>
              <a:off x="4960595" y="3685708"/>
              <a:ext cx="331718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b="1" u="sng" dirty="0">
                  <a:solidFill>
                    <a:srgbClr val="FF0000"/>
                  </a:solidFill>
                  <a:latin typeface="Century Gothic" panose="020B0502020202020204" pitchFamily="34" charset="0"/>
                  <a:ea typeface="Calibri" panose="020F0502020204030204" pitchFamily="34" charset="0"/>
                  <a:cs typeface="Times New Roman" panose="02020603050405020304" pitchFamily="18" charset="0"/>
                  <a:hlinkClick r:id="rId4"/>
                </a:rPr>
                <a:t>https://</a:t>
              </a:r>
              <a:r>
                <a:rPr lang="fr-FR" sz="1600" b="1" u="sng" dirty="0" smtClean="0">
                  <a:solidFill>
                    <a:srgbClr val="FF0000"/>
                  </a:solidFill>
                  <a:latin typeface="Century Gothic" panose="020B0502020202020204" pitchFamily="34" charset="0"/>
                  <a:ea typeface="Calibri" panose="020F0502020204030204" pitchFamily="34" charset="0"/>
                  <a:cs typeface="Times New Roman" panose="02020603050405020304" pitchFamily="18" charset="0"/>
                  <a:hlinkClick r:id="rId4"/>
                </a:rPr>
                <a:t>youtu.be/5ur0AaINIyE</a:t>
              </a:r>
              <a:r>
                <a:rPr lang="fr-FR" sz="1600" b="1" u="sng" dirty="0" smtClean="0">
                  <a:solidFill>
                    <a:srgbClr val="FF0000"/>
                  </a:solidFill>
                  <a:latin typeface="Century Gothic" panose="020B0502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endParaRPr lang="fr-FR" sz="1600" dirty="0">
                <a:solidFill>
                  <a:srgbClr val="FF0000"/>
                </a:solidFill>
                <a:latin typeface="Century Gothic" panose="020B0502020202020204" pitchFamily="34" charset="0"/>
              </a:endParaRPr>
            </a:p>
          </p:txBody>
        </p:sp>
        <p:cxnSp>
          <p:nvCxnSpPr>
            <p:cNvPr id="36" name="Connecteur droit avec flèche 35"/>
            <p:cNvCxnSpPr/>
            <p:nvPr/>
          </p:nvCxnSpPr>
          <p:spPr>
            <a:xfrm>
              <a:off x="5324484" y="5236620"/>
              <a:ext cx="1262269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Rectangle 36"/>
            <p:cNvSpPr/>
            <p:nvPr/>
          </p:nvSpPr>
          <p:spPr>
            <a:xfrm>
              <a:off x="6701246" y="4780809"/>
              <a:ext cx="4711391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sz="1000" b="1" dirty="0">
                  <a:latin typeface="Century Gothic" panose="020B0502020202020204" pitchFamily="34" charset="0"/>
                </a:rPr>
                <a:t>Lien </a:t>
              </a:r>
              <a:r>
                <a:rPr lang="fr-FR" sz="1000" b="1" dirty="0" smtClean="0">
                  <a:solidFill>
                    <a:srgbClr val="FF0000"/>
                  </a:solidFill>
                  <a:latin typeface="Century Gothic" panose="020B0502020202020204" pitchFamily="34" charset="0"/>
                </a:rPr>
                <a:t>SMASH</a:t>
              </a:r>
              <a:r>
                <a:rPr lang="fr-FR" sz="1000" b="1" dirty="0" smtClean="0">
                  <a:latin typeface="Century Gothic" panose="020B0502020202020204" pitchFamily="34" charset="0"/>
                </a:rPr>
                <a:t> </a:t>
              </a:r>
              <a:r>
                <a:rPr lang="fr-FR" sz="1000" b="1" dirty="0">
                  <a:latin typeface="Century Gothic" panose="020B0502020202020204" pitchFamily="34" charset="0"/>
                </a:rPr>
                <a:t>pour télécharger la </a:t>
              </a:r>
              <a:r>
                <a:rPr lang="fr-FR" sz="1000" b="1" dirty="0" smtClean="0">
                  <a:latin typeface="Century Gothic" panose="020B0502020202020204" pitchFamily="34" charset="0"/>
                </a:rPr>
                <a:t>vidéo si </a:t>
              </a:r>
              <a:r>
                <a:rPr lang="fr-FR" sz="1000" b="1" dirty="0">
                  <a:latin typeface="Century Gothic" panose="020B0502020202020204" pitchFamily="34" charset="0"/>
                </a:rPr>
                <a:t>vous préférez l’héberger sur votre site ou sur </a:t>
              </a:r>
              <a:r>
                <a:rPr lang="fr-FR" sz="1000" b="1" dirty="0" smtClean="0">
                  <a:latin typeface="Century Gothic" panose="020B0502020202020204" pitchFamily="34" charset="0"/>
                </a:rPr>
                <a:t>votre </a:t>
              </a:r>
              <a:r>
                <a:rPr lang="fr-FR" sz="1000" b="1" dirty="0">
                  <a:latin typeface="Century Gothic" panose="020B0502020202020204" pitchFamily="34" charset="0"/>
                </a:rPr>
                <a:t>propre </a:t>
              </a:r>
              <a:r>
                <a:rPr lang="fr-FR" sz="1000" b="1" dirty="0" smtClean="0">
                  <a:latin typeface="Century Gothic" panose="020B0502020202020204" pitchFamily="34" charset="0"/>
                </a:rPr>
                <a:t>chaîne YOUTUBE/VIMEO</a:t>
              </a:r>
              <a:br>
                <a:rPr lang="fr-FR" sz="1000" b="1" dirty="0" smtClean="0">
                  <a:latin typeface="Century Gothic" panose="020B0502020202020204" pitchFamily="34" charset="0"/>
                </a:rPr>
              </a:br>
              <a:r>
                <a:rPr lang="fr-FR" dirty="0">
                  <a:hlinkClick r:id="rId5"/>
                </a:rPr>
                <a:t>https://fromsmash.com/gVKZV5N~EO-ct </a:t>
              </a:r>
              <a:endParaRPr lang="fr-FR" dirty="0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5597989" y="4153543"/>
              <a:ext cx="715260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2800" b="1" dirty="0">
                  <a:latin typeface="Century Gothic" panose="020B0502020202020204" pitchFamily="34" charset="0"/>
                </a:rPr>
                <a:t>OU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721627" y="2387218"/>
              <a:ext cx="9923202" cy="3510793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22" name="Groupe 21"/>
            <p:cNvGrpSpPr/>
            <p:nvPr/>
          </p:nvGrpSpPr>
          <p:grpSpPr>
            <a:xfrm>
              <a:off x="1400935" y="2354167"/>
              <a:ext cx="553209" cy="555957"/>
              <a:chOff x="5860473" y="360934"/>
              <a:chExt cx="553209" cy="555957"/>
            </a:xfrm>
          </p:grpSpPr>
          <p:sp>
            <p:nvSpPr>
              <p:cNvPr id="23" name="Ellipse 22"/>
              <p:cNvSpPr/>
              <p:nvPr/>
            </p:nvSpPr>
            <p:spPr>
              <a:xfrm>
                <a:off x="5860473" y="363682"/>
                <a:ext cx="553209" cy="553209"/>
              </a:xfrm>
              <a:prstGeom prst="ellipse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6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24" name="ZoneTexte 23"/>
              <p:cNvSpPr txBox="1"/>
              <p:nvPr/>
            </p:nvSpPr>
            <p:spPr>
              <a:xfrm>
                <a:off x="5948649" y="360934"/>
                <a:ext cx="46503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B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675020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Détails du </a:t>
            </a:r>
            <a:r>
              <a:rPr lang="fr-FR" dirty="0" smtClean="0"/>
              <a:t>dispositif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610" y="2156066"/>
            <a:ext cx="1188276" cy="1188276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1945877" y="1303184"/>
            <a:ext cx="9865353" cy="17720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buClr>
                <a:srgbClr val="002060"/>
              </a:buClr>
            </a:pPr>
            <a:r>
              <a:rPr lang="fr-FR" sz="1200" b="1" dirty="0" smtClean="0">
                <a:latin typeface="Century Gothic" panose="020B0502020202020204" pitchFamily="34" charset="0"/>
              </a:rPr>
              <a:t>TITRE </a:t>
            </a:r>
            <a:r>
              <a:rPr lang="fr-FR" sz="1200" b="1" dirty="0">
                <a:latin typeface="Century Gothic" panose="020B0502020202020204" pitchFamily="34" charset="0"/>
              </a:rPr>
              <a:t>: Développez vos Supers Pouvoirs Humains pour faire la différence demain</a:t>
            </a:r>
          </a:p>
          <a:p>
            <a:pPr>
              <a:lnSpc>
                <a:spcPct val="120000"/>
              </a:lnSpc>
              <a:buClr>
                <a:srgbClr val="002060"/>
              </a:buClr>
            </a:pPr>
            <a:r>
              <a:rPr lang="fr-FR" sz="1200" b="1" dirty="0">
                <a:latin typeface="Century Gothic" panose="020B0502020202020204" pitchFamily="34" charset="0"/>
              </a:rPr>
              <a:t>Sous-titre : Super Pouvoir #3 – L’Intelligence Artificielle</a:t>
            </a:r>
            <a:endParaRPr lang="fr-FR" sz="1200" b="1" strike="sngStrike" dirty="0">
              <a:latin typeface="Century Gothic" panose="020B0502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2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L’Intelligence Artificielle, savez-vous réellement ce que c’est ? En connaissez-vous aujourd’hui les applications ? Et surtout, les transformations technologiques, sociétales, professionnelles qu’elle va produire ?  </a:t>
            </a:r>
          </a:p>
          <a:p>
            <a:r>
              <a:rPr lang="fr-FR" sz="12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Certaines études projettent que 85% des métiers que nous exercerons en 2030 n’existent pas encore… </a:t>
            </a:r>
            <a:br>
              <a:rPr lang="fr-FR" sz="12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200" dirty="0">
                <a:latin typeface="Century Gothic" panose="020B0502020202020204" pitchFamily="34" charset="0"/>
              </a:rPr>
              <a:t>Par un jeu de miroir, </a:t>
            </a:r>
            <a:r>
              <a:rPr lang="fr-FR" sz="1200" dirty="0" smtClean="0">
                <a:latin typeface="Century Gothic" panose="020B0502020202020204" pitchFamily="34" charset="0"/>
              </a:rPr>
              <a:t>le </a:t>
            </a:r>
            <a:r>
              <a:rPr lang="fr-FR" sz="1200" dirty="0">
                <a:latin typeface="Century Gothic" panose="020B0502020202020204" pitchFamily="34" charset="0"/>
              </a:rPr>
              <a:t>développement de l’Intelligence Artificielle interroge notre capacité à nous adapter face à ces nouveaux enjeux. Plus que jamais, l’être humain doit renforcer sa singularité en cultivant sa valeur ajoutée : créativité, coopération, communication, esprit critique… sont autant de compétences propres à l’individu et qui feront la différence demain.    </a:t>
            </a:r>
            <a:endParaRPr lang="fr-FR" sz="1200" dirty="0"/>
          </a:p>
        </p:txBody>
      </p:sp>
      <p:grpSp>
        <p:nvGrpSpPr>
          <p:cNvPr id="8" name="Groupe 7"/>
          <p:cNvGrpSpPr/>
          <p:nvPr/>
        </p:nvGrpSpPr>
        <p:grpSpPr>
          <a:xfrm>
            <a:off x="317236" y="600664"/>
            <a:ext cx="10646451" cy="589008"/>
            <a:chOff x="922677" y="687033"/>
            <a:chExt cx="10646451" cy="589008"/>
          </a:xfrm>
        </p:grpSpPr>
        <p:sp>
          <p:nvSpPr>
            <p:cNvPr id="5" name="Rectangle 4"/>
            <p:cNvSpPr/>
            <p:nvPr/>
          </p:nvSpPr>
          <p:spPr>
            <a:xfrm>
              <a:off x="1552992" y="768603"/>
              <a:ext cx="1001613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sz="2000" b="1" dirty="0" smtClean="0">
                  <a:solidFill>
                    <a:srgbClr val="0070C0"/>
                  </a:solidFill>
                  <a:latin typeface="Century Gothic" panose="020B0502020202020204" pitchFamily="34" charset="0"/>
                </a:rPr>
                <a:t>Pour </a:t>
              </a:r>
              <a:r>
                <a:rPr lang="fr-FR" sz="2000" b="1" dirty="0">
                  <a:solidFill>
                    <a:srgbClr val="0070C0"/>
                  </a:solidFill>
                  <a:latin typeface="Century Gothic" panose="020B0502020202020204" pitchFamily="34" charset="0"/>
                </a:rPr>
                <a:t>un déploiement Newsletter – dédiée ou intégrée à votre contenu</a:t>
              </a:r>
            </a:p>
          </p:txBody>
        </p:sp>
        <p:grpSp>
          <p:nvGrpSpPr>
            <p:cNvPr id="14" name="Groupe 13"/>
            <p:cNvGrpSpPr/>
            <p:nvPr/>
          </p:nvGrpSpPr>
          <p:grpSpPr>
            <a:xfrm>
              <a:off x="922677" y="687033"/>
              <a:ext cx="553209" cy="589008"/>
              <a:chOff x="5860473" y="327883"/>
              <a:chExt cx="553209" cy="589008"/>
            </a:xfrm>
          </p:grpSpPr>
          <p:sp>
            <p:nvSpPr>
              <p:cNvPr id="15" name="Ellipse 14"/>
              <p:cNvSpPr/>
              <p:nvPr/>
            </p:nvSpPr>
            <p:spPr>
              <a:xfrm>
                <a:off x="5860473" y="363682"/>
                <a:ext cx="553209" cy="553209"/>
              </a:xfrm>
              <a:prstGeom prst="ellipse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6" name="ZoneTexte 15"/>
              <p:cNvSpPr txBox="1"/>
              <p:nvPr/>
            </p:nvSpPr>
            <p:spPr>
              <a:xfrm>
                <a:off x="5948649" y="327883"/>
                <a:ext cx="46503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3200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1</a:t>
                </a:r>
              </a:p>
            </p:txBody>
          </p:sp>
        </p:grpSp>
      </p:grpSp>
      <p:grpSp>
        <p:nvGrpSpPr>
          <p:cNvPr id="17" name="Groupe 16"/>
          <p:cNvGrpSpPr/>
          <p:nvPr/>
        </p:nvGrpSpPr>
        <p:grpSpPr>
          <a:xfrm>
            <a:off x="1392668" y="1306712"/>
            <a:ext cx="553209" cy="571350"/>
            <a:chOff x="5860473" y="345541"/>
            <a:chExt cx="553209" cy="571350"/>
          </a:xfrm>
        </p:grpSpPr>
        <p:sp>
          <p:nvSpPr>
            <p:cNvPr id="18" name="Ellipse 17"/>
            <p:cNvSpPr/>
            <p:nvPr/>
          </p:nvSpPr>
          <p:spPr>
            <a:xfrm>
              <a:off x="5860473" y="363682"/>
              <a:ext cx="553209" cy="553209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Century Gothic" panose="020B0502020202020204" pitchFamily="34" charset="0"/>
              </a:endParaRPr>
            </a:p>
          </p:txBody>
        </p:sp>
        <p:sp>
          <p:nvSpPr>
            <p:cNvPr id="19" name="ZoneTexte 18"/>
            <p:cNvSpPr txBox="1"/>
            <p:nvPr/>
          </p:nvSpPr>
          <p:spPr>
            <a:xfrm>
              <a:off x="5911853" y="345541"/>
              <a:ext cx="46503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A</a:t>
              </a:r>
            </a:p>
          </p:txBody>
        </p:sp>
      </p:grpSp>
      <p:sp>
        <p:nvSpPr>
          <p:cNvPr id="2" name="Rectangle 1"/>
          <p:cNvSpPr/>
          <p:nvPr/>
        </p:nvSpPr>
        <p:spPr>
          <a:xfrm>
            <a:off x="1947230" y="5869076"/>
            <a:ext cx="9864000" cy="4723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2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tant que membre de HEP EDUCATION, nous encourageons une éducation qui replace l’humain au centre. Pour découvrir ces modules d’enseignement et d’autres « supers pouvoirs humains », restez connectés avec &lt;&lt;&lt;nom de l’Ecole / CF&gt;&gt;&gt;.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0058400" y="0"/>
            <a:ext cx="2133600" cy="636463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rgbClr val="CC9900"/>
                </a:solidFill>
                <a:latin typeface="Century Gothic" panose="020B0502020202020204" pitchFamily="34" charset="0"/>
              </a:rPr>
              <a:t>OPTION 3</a:t>
            </a:r>
            <a:endParaRPr lang="fr-FR" b="1" dirty="0">
              <a:solidFill>
                <a:srgbClr val="CC9900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2" name="Groupe 11"/>
          <p:cNvGrpSpPr/>
          <p:nvPr/>
        </p:nvGrpSpPr>
        <p:grpSpPr>
          <a:xfrm>
            <a:off x="1392668" y="3153236"/>
            <a:ext cx="10418562" cy="2529655"/>
            <a:chOff x="1391315" y="3361577"/>
            <a:chExt cx="10418562" cy="2529655"/>
          </a:xfrm>
        </p:grpSpPr>
        <p:grpSp>
          <p:nvGrpSpPr>
            <p:cNvPr id="7" name="Groupe 6"/>
            <p:cNvGrpSpPr/>
            <p:nvPr/>
          </p:nvGrpSpPr>
          <p:grpSpPr>
            <a:xfrm>
              <a:off x="1391315" y="3361577"/>
              <a:ext cx="10418562" cy="2529655"/>
              <a:chOff x="1392668" y="2220243"/>
              <a:chExt cx="10418562" cy="2529655"/>
            </a:xfrm>
          </p:grpSpPr>
          <p:sp>
            <p:nvSpPr>
              <p:cNvPr id="39" name="Rectangle 38"/>
              <p:cNvSpPr/>
              <p:nvPr/>
            </p:nvSpPr>
            <p:spPr>
              <a:xfrm>
                <a:off x="1947230" y="2463375"/>
                <a:ext cx="9864000" cy="2286523"/>
              </a:xfrm>
              <a:prstGeom prst="rect">
                <a:avLst/>
              </a:prstGeom>
              <a:ln w="19050">
                <a:solidFill>
                  <a:srgbClr val="C00000"/>
                </a:solidFill>
              </a:ln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  <a:buClr>
                    <a:srgbClr val="002060"/>
                  </a:buClr>
                  <a:buFont typeface="Wingdings" panose="05000000000000000000" pitchFamily="2" charset="2"/>
                  <a:buChar char="§"/>
                </a:pPr>
                <a:r>
                  <a:rPr lang="fr-FR" sz="1200" dirty="0">
                    <a:latin typeface="Century Gothic" panose="020B0502020202020204" pitchFamily="34" charset="0"/>
                  </a:rPr>
                  <a:t>  Lien vers un article lié au sujet dans le Livre Blanc – PDF ou lien vers la plateforme </a:t>
                </a:r>
                <a:r>
                  <a:rPr lang="fr-FR" sz="1200" dirty="0" smtClean="0">
                    <a:latin typeface="Century Gothic" panose="020B0502020202020204" pitchFamily="34" charset="0"/>
                  </a:rPr>
                  <a:t>CALAMEO -  </a:t>
                </a:r>
                <a:r>
                  <a:rPr lang="fr-FR" sz="1200" dirty="0" smtClean="0">
                    <a:latin typeface="Century Gothic" panose="020B0502020202020204" pitchFamily="34" charset="0"/>
                    <a:sym typeface="Wingdings" panose="05000000000000000000" pitchFamily="2" charset="2"/>
                  </a:rPr>
                  <a:t>2 </a:t>
                </a:r>
                <a:r>
                  <a:rPr lang="fr-FR" sz="1200" dirty="0">
                    <a:latin typeface="Century Gothic" panose="020B0502020202020204" pitchFamily="34" charset="0"/>
                    <a:sym typeface="Wingdings" panose="05000000000000000000" pitchFamily="2" charset="2"/>
                  </a:rPr>
                  <a:t>Solutions possibles :  </a:t>
                </a:r>
              </a:p>
              <a:p>
                <a:pPr>
                  <a:lnSpc>
                    <a:spcPct val="120000"/>
                  </a:lnSpc>
                  <a:buClr>
                    <a:srgbClr val="002060"/>
                  </a:buClr>
                </a:pPr>
                <a:endParaRPr lang="fr-FR" sz="1200" dirty="0">
                  <a:latin typeface="Century Gothic" panose="020B0502020202020204" pitchFamily="34" charset="0"/>
                </a:endParaRPr>
              </a:p>
              <a:p>
                <a:pPr>
                  <a:lnSpc>
                    <a:spcPct val="120000"/>
                  </a:lnSpc>
                  <a:buClr>
                    <a:srgbClr val="002060"/>
                  </a:buClr>
                </a:pPr>
                <a:r>
                  <a:rPr lang="fr-FR" sz="1200" b="1" dirty="0">
                    <a:latin typeface="Century Gothic" panose="020B0502020202020204" pitchFamily="34" charset="0"/>
                    <a:sym typeface="Wingdings" panose="05000000000000000000" pitchFamily="2" charset="2"/>
                  </a:rPr>
                  <a:t>PDF EXTRAIT DU LIVRE BLANC </a:t>
                </a:r>
                <a:br>
                  <a:rPr lang="fr-FR" sz="1200" b="1" dirty="0">
                    <a:latin typeface="Century Gothic" panose="020B0502020202020204" pitchFamily="34" charset="0"/>
                    <a:sym typeface="Wingdings" panose="05000000000000000000" pitchFamily="2" charset="2"/>
                  </a:rPr>
                </a:br>
                <a:r>
                  <a:rPr lang="fr-FR" sz="1200" b="1" dirty="0">
                    <a:latin typeface="Century Gothic" panose="020B0502020202020204" pitchFamily="34" charset="0"/>
                    <a:sym typeface="Wingdings" panose="05000000000000000000" pitchFamily="2" charset="2"/>
                  </a:rPr>
                  <a:t>à intégrer à vos contenus</a:t>
                </a:r>
              </a:p>
              <a:p>
                <a:pPr>
                  <a:lnSpc>
                    <a:spcPct val="120000"/>
                  </a:lnSpc>
                  <a:buClr>
                    <a:srgbClr val="002060"/>
                  </a:buClr>
                </a:pPr>
                <a:endParaRPr lang="fr-FR" sz="1200" b="1" dirty="0">
                  <a:latin typeface="Century Gothic" panose="020B0502020202020204" pitchFamily="34" charset="0"/>
                  <a:sym typeface="Wingdings" panose="05000000000000000000" pitchFamily="2" charset="2"/>
                </a:endParaRPr>
              </a:p>
              <a:p>
                <a:pPr>
                  <a:lnSpc>
                    <a:spcPct val="120000"/>
                  </a:lnSpc>
                  <a:buClr>
                    <a:srgbClr val="002060"/>
                  </a:buClr>
                </a:pPr>
                <a:endParaRPr lang="fr-FR" sz="1200" b="1" dirty="0">
                  <a:latin typeface="Century Gothic" panose="020B0502020202020204" pitchFamily="34" charset="0"/>
                  <a:sym typeface="Wingdings" panose="05000000000000000000" pitchFamily="2" charset="2"/>
                </a:endParaRPr>
              </a:p>
              <a:p>
                <a:pPr>
                  <a:lnSpc>
                    <a:spcPct val="120000"/>
                  </a:lnSpc>
                  <a:buClr>
                    <a:srgbClr val="002060"/>
                  </a:buClr>
                </a:pPr>
                <a:endParaRPr lang="fr-FR" sz="1200" b="1" dirty="0">
                  <a:latin typeface="Century Gothic" panose="020B0502020202020204" pitchFamily="34" charset="0"/>
                  <a:sym typeface="Wingdings" panose="05000000000000000000" pitchFamily="2" charset="2"/>
                </a:endParaRPr>
              </a:p>
              <a:p>
                <a:pPr>
                  <a:lnSpc>
                    <a:spcPct val="120000"/>
                  </a:lnSpc>
                  <a:buClr>
                    <a:srgbClr val="002060"/>
                  </a:buClr>
                </a:pPr>
                <a:r>
                  <a:rPr lang="fr-FR" sz="1200" b="1" dirty="0">
                    <a:latin typeface="Century Gothic" panose="020B0502020202020204" pitchFamily="34" charset="0"/>
                    <a:sym typeface="Wingdings" panose="05000000000000000000" pitchFamily="2" charset="2"/>
                  </a:rPr>
                  <a:t>LIEN VERS LA PAGE</a:t>
                </a:r>
                <a:br>
                  <a:rPr lang="fr-FR" sz="1200" b="1" dirty="0">
                    <a:latin typeface="Century Gothic" panose="020B0502020202020204" pitchFamily="34" charset="0"/>
                    <a:sym typeface="Wingdings" panose="05000000000000000000" pitchFamily="2" charset="2"/>
                  </a:rPr>
                </a:br>
                <a:r>
                  <a:rPr lang="fr-FR" sz="1200" b="1" dirty="0">
                    <a:latin typeface="Century Gothic" panose="020B0502020202020204" pitchFamily="34" charset="0"/>
                    <a:sym typeface="Wingdings" panose="05000000000000000000" pitchFamily="2" charset="2"/>
                  </a:rPr>
                  <a:t>intégrée sur la plateforme </a:t>
                </a:r>
                <a:br>
                  <a:rPr lang="fr-FR" sz="1200" b="1" dirty="0">
                    <a:latin typeface="Century Gothic" panose="020B0502020202020204" pitchFamily="34" charset="0"/>
                    <a:sym typeface="Wingdings" panose="05000000000000000000" pitchFamily="2" charset="2"/>
                  </a:rPr>
                </a:br>
                <a:r>
                  <a:rPr lang="fr-FR" sz="1200" b="1" dirty="0">
                    <a:latin typeface="Century Gothic" panose="020B0502020202020204" pitchFamily="34" charset="0"/>
                    <a:sym typeface="Wingdings" panose="05000000000000000000" pitchFamily="2" charset="2"/>
                  </a:rPr>
                  <a:t>de lecture CALAMEO</a:t>
                </a:r>
              </a:p>
            </p:txBody>
          </p:sp>
          <p:grpSp>
            <p:nvGrpSpPr>
              <p:cNvPr id="45" name="Groupe 44"/>
              <p:cNvGrpSpPr/>
              <p:nvPr/>
            </p:nvGrpSpPr>
            <p:grpSpPr>
              <a:xfrm>
                <a:off x="1392668" y="2220243"/>
                <a:ext cx="553209" cy="555957"/>
                <a:chOff x="5860473" y="360934"/>
                <a:chExt cx="553209" cy="555957"/>
              </a:xfrm>
            </p:grpSpPr>
            <p:sp>
              <p:nvSpPr>
                <p:cNvPr id="46" name="Ellipse 45"/>
                <p:cNvSpPr/>
                <p:nvPr/>
              </p:nvSpPr>
              <p:spPr>
                <a:xfrm>
                  <a:off x="5860473" y="363682"/>
                  <a:ext cx="553209" cy="553209"/>
                </a:xfrm>
                <a:prstGeom prst="ellipse">
                  <a:avLst/>
                </a:prstGeom>
                <a:solidFill>
                  <a:srgbClr val="C0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1200"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47" name="ZoneTexte 46"/>
                <p:cNvSpPr txBox="1"/>
                <p:nvPr/>
              </p:nvSpPr>
              <p:spPr>
                <a:xfrm>
                  <a:off x="5893564" y="360934"/>
                  <a:ext cx="465033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2800" b="1" dirty="0">
                      <a:solidFill>
                        <a:schemeClr val="bg1"/>
                      </a:solidFill>
                      <a:latin typeface="Century Gothic" panose="020B0502020202020204" pitchFamily="34" charset="0"/>
                    </a:rPr>
                    <a:t>C</a:t>
                  </a:r>
                  <a:endParaRPr lang="fr-FR" sz="2400" b="1" dirty="0">
                    <a:solidFill>
                      <a:schemeClr val="bg1"/>
                    </a:solidFill>
                    <a:latin typeface="Century Gothic" panose="020B0502020202020204" pitchFamily="34" charset="0"/>
                  </a:endParaRPr>
                </a:p>
              </p:txBody>
            </p:sp>
          </p:grpSp>
        </p:grpSp>
        <p:sp>
          <p:nvSpPr>
            <p:cNvPr id="40" name="ZoneTexte 39"/>
            <p:cNvSpPr txBox="1"/>
            <p:nvPr/>
          </p:nvSpPr>
          <p:spPr>
            <a:xfrm>
              <a:off x="7415672" y="5290989"/>
              <a:ext cx="325679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>
                  <a:latin typeface="Century Gothic" panose="020B0502020202020204" pitchFamily="34" charset="0"/>
                </a:rPr>
                <a:t>ADRESSE DU LIEN À INTÉGRER</a:t>
              </a:r>
            </a:p>
          </p:txBody>
        </p:sp>
        <p:cxnSp>
          <p:nvCxnSpPr>
            <p:cNvPr id="41" name="Connecteur droit avec flèche 40"/>
            <p:cNvCxnSpPr/>
            <p:nvPr/>
          </p:nvCxnSpPr>
          <p:spPr>
            <a:xfrm>
              <a:off x="5527679" y="4392920"/>
              <a:ext cx="1262269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Rectangle 41"/>
            <p:cNvSpPr/>
            <p:nvPr/>
          </p:nvSpPr>
          <p:spPr>
            <a:xfrm>
              <a:off x="7415672" y="4167002"/>
              <a:ext cx="312136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200" b="1" dirty="0">
                  <a:latin typeface="Century Gothic" panose="020B0502020202020204" pitchFamily="34" charset="0"/>
                </a:rPr>
                <a:t>Fichier PDF en PJ</a:t>
              </a:r>
              <a:br>
                <a:rPr lang="fr-FR" sz="1200" b="1" dirty="0">
                  <a:latin typeface="Century Gothic" panose="020B0502020202020204" pitchFamily="34" charset="0"/>
                </a:rPr>
              </a:br>
              <a:r>
                <a:rPr lang="fr-FR" sz="1200" b="1" dirty="0">
                  <a:latin typeface="Century Gothic" panose="020B0502020202020204" pitchFamily="34" charset="0"/>
                </a:rPr>
                <a:t>à héberger sur le site de votre Ecole/CF</a:t>
              </a:r>
            </a:p>
          </p:txBody>
        </p:sp>
        <p:cxnSp>
          <p:nvCxnSpPr>
            <p:cNvPr id="43" name="Connecteur droit avec flèche 42"/>
            <p:cNvCxnSpPr/>
            <p:nvPr/>
          </p:nvCxnSpPr>
          <p:spPr>
            <a:xfrm>
              <a:off x="5527679" y="5502535"/>
              <a:ext cx="1262269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ZoneTexte 43"/>
            <p:cNvSpPr txBox="1"/>
            <p:nvPr/>
          </p:nvSpPr>
          <p:spPr>
            <a:xfrm>
              <a:off x="7415672" y="5526027"/>
              <a:ext cx="33064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u="sng" dirty="0">
                  <a:solidFill>
                    <a:srgbClr val="FF0000"/>
                  </a:solidFill>
                  <a:latin typeface="Century Gothic" panose="020B0502020202020204" pitchFamily="34" charset="0"/>
                  <a:ea typeface="Calibri" panose="020F0502020204030204" pitchFamily="34" charset="0"/>
                  <a:cs typeface="Times New Roman" panose="02020603050405020304" pitchFamily="18" charset="0"/>
                  <a:hlinkClick r:id="rId3"/>
                </a:rPr>
                <a:t>https://</a:t>
              </a:r>
              <a:r>
                <a:rPr lang="fr-FR" sz="1200" b="1" u="sng" dirty="0" smtClean="0">
                  <a:solidFill>
                    <a:srgbClr val="FF0000"/>
                  </a:solidFill>
                  <a:latin typeface="Century Gothic" panose="020B0502020202020204" pitchFamily="34" charset="0"/>
                  <a:ea typeface="Calibri" panose="020F0502020204030204" pitchFamily="34" charset="0"/>
                  <a:cs typeface="Times New Roman" panose="02020603050405020304" pitchFamily="18" charset="0"/>
                  <a:hlinkClick r:id="rId3"/>
                </a:rPr>
                <a:t>bit.ly/2VpKoIN</a:t>
              </a:r>
              <a:r>
                <a:rPr lang="fr-FR" sz="1200" b="1" u="sng" dirty="0" smtClean="0">
                  <a:solidFill>
                    <a:srgbClr val="FF0000"/>
                  </a:solidFill>
                  <a:latin typeface="Century Gothic" panose="020B0502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endParaRPr lang="fr-FR" sz="1200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725384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Détails du </a:t>
            </a:r>
            <a:r>
              <a:rPr lang="fr-FR" dirty="0" smtClean="0"/>
              <a:t>dispositif</a:t>
            </a:r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1423803" y="797052"/>
            <a:ext cx="100161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Pour </a:t>
            </a:r>
            <a:r>
              <a:rPr lang="fr-FR" b="1" dirty="0">
                <a:solidFill>
                  <a:srgbClr val="0070C0"/>
                </a:solidFill>
                <a:latin typeface="Century Gothic" panose="020B0502020202020204" pitchFamily="34" charset="0"/>
              </a:rPr>
              <a:t>un déploiement sur les réseaux sociaux des Ecoles/CF</a:t>
            </a:r>
          </a:p>
        </p:txBody>
      </p:sp>
      <p:sp>
        <p:nvSpPr>
          <p:cNvPr id="6" name="Rectangle 5"/>
          <p:cNvSpPr/>
          <p:nvPr/>
        </p:nvSpPr>
        <p:spPr>
          <a:xfrm>
            <a:off x="1981687" y="1252126"/>
            <a:ext cx="8173168" cy="358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fr-FR" sz="1400" b="1" dirty="0">
                <a:latin typeface="Century Gothic" panose="020B0502020202020204" pitchFamily="34" charset="0"/>
              </a:rPr>
              <a:t> POST FACEBOOK / LINKEDIN pour lier le sujet à l’actualité </a:t>
            </a:r>
          </a:p>
        </p:txBody>
      </p:sp>
      <p:sp>
        <p:nvSpPr>
          <p:cNvPr id="7" name="Rectangle 6"/>
          <p:cNvSpPr/>
          <p:nvPr/>
        </p:nvSpPr>
        <p:spPr>
          <a:xfrm>
            <a:off x="1981687" y="2169061"/>
            <a:ext cx="9879495" cy="24545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05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L’Intelligence Artificielle, savez-vous réellement ce que c’est ? En connaissez-vous aujourd’hui les applications ? Et surtout, les transformations technologiques, sociétales, professionnelles qu’elle va produire ?  </a:t>
            </a:r>
          </a:p>
          <a:p>
            <a:r>
              <a:rPr lang="fr-FR" sz="105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Certaines études projettent que 85% des métiers que nous exercerons en 2030 n’existent pas encore… </a:t>
            </a:r>
            <a:br>
              <a:rPr lang="fr-FR" sz="105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050" dirty="0">
                <a:latin typeface="Century Gothic" panose="020B0502020202020204" pitchFamily="34" charset="0"/>
              </a:rPr>
              <a:t>Par un jeu de miroir, </a:t>
            </a:r>
            <a:r>
              <a:rPr lang="fr-FR" sz="1050" dirty="0" smtClean="0">
                <a:latin typeface="Century Gothic" panose="020B0502020202020204" pitchFamily="34" charset="0"/>
              </a:rPr>
              <a:t>le </a:t>
            </a:r>
            <a:r>
              <a:rPr lang="fr-FR" sz="1050" dirty="0">
                <a:latin typeface="Century Gothic" panose="020B0502020202020204" pitchFamily="34" charset="0"/>
              </a:rPr>
              <a:t>développement de l’Intelligence Artificielle interroge notre capacité à nous adapter face à ces nouveaux enjeux. Plus que jamais, l’être humain doit renforcer sa singularité en cultivant sa valeur ajoutée : créativité, coopération, communication, esprit critique… sont autant de compétences propres à l’individu et qui feront la différence demain.    </a:t>
            </a:r>
            <a:endParaRPr lang="fr-FR" sz="1050" dirty="0"/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05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fr-FR" sz="105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05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tant que membre de HEP EDUCATION, nous encourageons une éducation qui replace l’humain au centre. Pour découvrir ces modules d’enseignement et d’autres « supers pouvoirs humains », restez connectés avec &lt;&lt;&lt;nom de l’Ecole / CF&gt;&gt;&gt;.</a:t>
            </a:r>
          </a:p>
          <a:p>
            <a:r>
              <a:rPr lang="fr-FR" sz="1050" dirty="0">
                <a:latin typeface="Century Gothic" panose="020B0502020202020204" pitchFamily="34" charset="0"/>
                <a:cs typeface="Times New Roman" panose="02020603050405020304" pitchFamily="18" charset="0"/>
              </a:rPr>
              <a:t>Et si vous voulez aller plus loin sur la question de l’Intelligence Artificielle, découvrez l’interview d’un scientifique/philosophe dans le Livre Blanc « Apprendre demain » : </a:t>
            </a:r>
            <a:r>
              <a:rPr lang="fr-FR" sz="1050" b="1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lien vers l’article (hébergé sur le site Ecole – placer le lien- ou disponible sur la plateforme CALAMEO : </a:t>
            </a:r>
            <a:r>
              <a:rPr lang="fr-FR" sz="1050" b="1" u="sng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fr-FR" sz="1050" b="1" u="sng" dirty="0" smtClean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bit.ly/2VpKoIN</a:t>
            </a:r>
            <a:r>
              <a:rPr lang="fr-FR" sz="1050" b="1" u="sng" dirty="0" smtClean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050" b="1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) </a:t>
            </a:r>
            <a:br>
              <a:rPr lang="fr-FR" sz="1050" b="1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</a:br>
            <a:r>
              <a:rPr lang="fr-FR" sz="1050" b="1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/>
            </a:r>
            <a:br>
              <a:rPr lang="fr-FR" sz="1050" b="1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</a:br>
            <a:r>
              <a:rPr lang="fr-FR" sz="105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Pour </a:t>
            </a:r>
            <a:r>
              <a:rPr lang="fr-FR" sz="105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découvrir d’autres « supers pouvoirs humains », </a:t>
            </a:r>
            <a:r>
              <a:rPr lang="fr-FR" sz="105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restez connectés </a:t>
            </a:r>
            <a:r>
              <a:rPr lang="fr-FR" sz="105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avec &lt;&lt;&lt;nom de l’Ecole / CF&gt;&gt;&gt;. </a:t>
            </a:r>
            <a:endParaRPr lang="fr-FR" sz="1050" b="1" dirty="0">
              <a:latin typeface="Century Gothic" panose="020B0502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995828" y="1710593"/>
            <a:ext cx="9865353" cy="513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buClr>
                <a:srgbClr val="002060"/>
              </a:buClr>
            </a:pPr>
            <a:r>
              <a:rPr lang="fr-FR" sz="1200" b="1" dirty="0">
                <a:latin typeface="Century Gothic" panose="020B0502020202020204" pitchFamily="34" charset="0"/>
              </a:rPr>
              <a:t>TITRE : </a:t>
            </a:r>
            <a:r>
              <a:rPr lang="fr-FR" sz="1200" b="1" dirty="0" smtClean="0">
                <a:latin typeface="Century Gothic" panose="020B0502020202020204" pitchFamily="34" charset="0"/>
              </a:rPr>
              <a:t>[Super Pouvoir #3] L’Intelligence Artificielle</a:t>
            </a:r>
            <a:r>
              <a:rPr lang="fr-FR" sz="1200" b="1" dirty="0">
                <a:latin typeface="Century Gothic" panose="020B0502020202020204" pitchFamily="34" charset="0"/>
              </a:rPr>
              <a:t>| Développez vos Supers Pouvoirs Humains pour faire la différence demain</a:t>
            </a:r>
          </a:p>
          <a:p>
            <a:pPr>
              <a:lnSpc>
                <a:spcPct val="120000"/>
              </a:lnSpc>
              <a:buClr>
                <a:srgbClr val="002060"/>
              </a:buClr>
            </a:pPr>
            <a:endParaRPr lang="fr-FR" sz="1200" b="1" dirty="0">
              <a:latin typeface="Century Gothic" panose="020B0502020202020204" pitchFamily="34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25" y="1710593"/>
            <a:ext cx="660965" cy="660965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244" y="2515992"/>
            <a:ext cx="670738" cy="670738"/>
          </a:xfrm>
          <a:prstGeom prst="rect">
            <a:avLst/>
          </a:prstGeom>
        </p:spPr>
      </p:pic>
      <p:grpSp>
        <p:nvGrpSpPr>
          <p:cNvPr id="20" name="Groupe 19"/>
          <p:cNvGrpSpPr/>
          <p:nvPr/>
        </p:nvGrpSpPr>
        <p:grpSpPr>
          <a:xfrm>
            <a:off x="824415" y="689630"/>
            <a:ext cx="565708" cy="553209"/>
            <a:chOff x="7011605" y="1336019"/>
            <a:chExt cx="565708" cy="553209"/>
          </a:xfrm>
        </p:grpSpPr>
        <p:sp>
          <p:nvSpPr>
            <p:cNvPr id="21" name="Ellipse 20"/>
            <p:cNvSpPr/>
            <p:nvPr/>
          </p:nvSpPr>
          <p:spPr>
            <a:xfrm>
              <a:off x="7011605" y="1336019"/>
              <a:ext cx="553209" cy="553209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400">
                <a:latin typeface="Century Gothic" panose="020B0502020202020204" pitchFamily="34" charset="0"/>
              </a:endParaRPr>
            </a:p>
          </p:txBody>
        </p:sp>
        <p:sp>
          <p:nvSpPr>
            <p:cNvPr id="22" name="ZoneTexte 21"/>
            <p:cNvSpPr txBox="1"/>
            <p:nvPr/>
          </p:nvSpPr>
          <p:spPr>
            <a:xfrm>
              <a:off x="7112280" y="1343449"/>
              <a:ext cx="46503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2</a:t>
              </a:r>
            </a:p>
          </p:txBody>
        </p:sp>
      </p:grpSp>
      <p:grpSp>
        <p:nvGrpSpPr>
          <p:cNvPr id="23" name="Groupe 22"/>
          <p:cNvGrpSpPr/>
          <p:nvPr/>
        </p:nvGrpSpPr>
        <p:grpSpPr>
          <a:xfrm>
            <a:off x="1442619" y="1678691"/>
            <a:ext cx="553209" cy="555957"/>
            <a:chOff x="7011605" y="1333271"/>
            <a:chExt cx="553209" cy="555957"/>
          </a:xfrm>
        </p:grpSpPr>
        <p:sp>
          <p:nvSpPr>
            <p:cNvPr id="24" name="Ellipse 23"/>
            <p:cNvSpPr/>
            <p:nvPr/>
          </p:nvSpPr>
          <p:spPr>
            <a:xfrm>
              <a:off x="7011605" y="1336019"/>
              <a:ext cx="553209" cy="553209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400">
                <a:latin typeface="Century Gothic" panose="020B0502020202020204" pitchFamily="34" charset="0"/>
              </a:endParaRPr>
            </a:p>
          </p:txBody>
        </p:sp>
        <p:sp>
          <p:nvSpPr>
            <p:cNvPr id="25" name="ZoneTexte 24"/>
            <p:cNvSpPr txBox="1"/>
            <p:nvPr/>
          </p:nvSpPr>
          <p:spPr>
            <a:xfrm>
              <a:off x="7055713" y="1333271"/>
              <a:ext cx="46503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A</a:t>
              </a:r>
            </a:p>
          </p:txBody>
        </p:sp>
      </p:grpSp>
      <p:grpSp>
        <p:nvGrpSpPr>
          <p:cNvPr id="26" name="Groupe 25"/>
          <p:cNvGrpSpPr/>
          <p:nvPr/>
        </p:nvGrpSpPr>
        <p:grpSpPr>
          <a:xfrm>
            <a:off x="1412805" y="5095889"/>
            <a:ext cx="553209" cy="555957"/>
            <a:chOff x="7011605" y="1333271"/>
            <a:chExt cx="553209" cy="555957"/>
          </a:xfrm>
        </p:grpSpPr>
        <p:sp>
          <p:nvSpPr>
            <p:cNvPr id="27" name="Ellipse 26"/>
            <p:cNvSpPr/>
            <p:nvPr/>
          </p:nvSpPr>
          <p:spPr>
            <a:xfrm>
              <a:off x="7011605" y="1336019"/>
              <a:ext cx="553209" cy="553209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400">
                <a:latin typeface="Century Gothic" panose="020B0502020202020204" pitchFamily="34" charset="0"/>
              </a:endParaRPr>
            </a:p>
          </p:txBody>
        </p:sp>
        <p:sp>
          <p:nvSpPr>
            <p:cNvPr id="28" name="ZoneTexte 27"/>
            <p:cNvSpPr txBox="1"/>
            <p:nvPr/>
          </p:nvSpPr>
          <p:spPr>
            <a:xfrm>
              <a:off x="7077747" y="1333271"/>
              <a:ext cx="46503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B</a:t>
              </a:r>
            </a:p>
          </p:txBody>
        </p:sp>
      </p:grpSp>
      <p:grpSp>
        <p:nvGrpSpPr>
          <p:cNvPr id="29" name="Groupe 28"/>
          <p:cNvGrpSpPr/>
          <p:nvPr/>
        </p:nvGrpSpPr>
        <p:grpSpPr>
          <a:xfrm>
            <a:off x="1423803" y="3700552"/>
            <a:ext cx="553209" cy="555957"/>
            <a:chOff x="7011605" y="1333271"/>
            <a:chExt cx="553209" cy="555957"/>
          </a:xfrm>
        </p:grpSpPr>
        <p:sp>
          <p:nvSpPr>
            <p:cNvPr id="30" name="Ellipse 29"/>
            <p:cNvSpPr/>
            <p:nvPr/>
          </p:nvSpPr>
          <p:spPr>
            <a:xfrm>
              <a:off x="7011605" y="1336019"/>
              <a:ext cx="553209" cy="553209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400">
                <a:latin typeface="Century Gothic" panose="020B0502020202020204" pitchFamily="34" charset="0"/>
              </a:endParaRPr>
            </a:p>
          </p:txBody>
        </p:sp>
        <p:sp>
          <p:nvSpPr>
            <p:cNvPr id="31" name="ZoneTexte 30"/>
            <p:cNvSpPr txBox="1"/>
            <p:nvPr/>
          </p:nvSpPr>
          <p:spPr>
            <a:xfrm>
              <a:off x="7044696" y="1333271"/>
              <a:ext cx="46503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C</a:t>
              </a:r>
            </a:p>
          </p:txBody>
        </p:sp>
      </p:grpSp>
      <p:pic>
        <p:nvPicPr>
          <p:cNvPr id="44" name="Image 4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7120" y="5040552"/>
            <a:ext cx="720071" cy="720071"/>
          </a:xfrm>
          <a:prstGeom prst="rect">
            <a:avLst/>
          </a:prstGeom>
        </p:spPr>
      </p:pic>
      <p:cxnSp>
        <p:nvCxnSpPr>
          <p:cNvPr id="45" name="Connecteur droit avec flèche 44"/>
          <p:cNvCxnSpPr/>
          <p:nvPr/>
        </p:nvCxnSpPr>
        <p:spPr>
          <a:xfrm>
            <a:off x="5926104" y="5441326"/>
            <a:ext cx="1262269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ZoneTexte 45"/>
          <p:cNvSpPr txBox="1"/>
          <p:nvPr/>
        </p:nvSpPr>
        <p:spPr>
          <a:xfrm>
            <a:off x="7505340" y="5221352"/>
            <a:ext cx="3650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u="sng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https://</a:t>
            </a:r>
            <a:r>
              <a:rPr lang="fr-FR" b="1" u="sng" dirty="0" smtClean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youtu.be/5ur0AaINIyE</a:t>
            </a:r>
            <a:r>
              <a:rPr lang="fr-FR" b="1" u="sng" dirty="0" smtClean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032156" y="5095889"/>
            <a:ext cx="2231701" cy="6093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Clr>
                <a:srgbClr val="002060"/>
              </a:buClr>
            </a:pPr>
            <a:r>
              <a:rPr lang="fr-FR" sz="1400" b="1" dirty="0">
                <a:latin typeface="Century Gothic" panose="020B0502020202020204" pitchFamily="34" charset="0"/>
                <a:sym typeface="Wingdings" panose="05000000000000000000" pitchFamily="2" charset="2"/>
              </a:rPr>
              <a:t>Lien YOUTUBE à intégrer</a:t>
            </a:r>
            <a:br>
              <a:rPr lang="fr-FR" sz="1400" b="1" dirty="0">
                <a:latin typeface="Century Gothic" panose="020B0502020202020204" pitchFamily="34" charset="0"/>
                <a:sym typeface="Wingdings" panose="05000000000000000000" pitchFamily="2" charset="2"/>
              </a:rPr>
            </a:br>
            <a:r>
              <a:rPr lang="fr-FR" sz="1400" b="1" dirty="0">
                <a:latin typeface="Century Gothic" panose="020B0502020202020204" pitchFamily="34" charset="0"/>
                <a:sym typeface="Wingdings" panose="05000000000000000000" pitchFamily="2" charset="2"/>
              </a:rPr>
              <a:t>pour illustrer le post</a:t>
            </a:r>
          </a:p>
        </p:txBody>
      </p:sp>
      <p:pic>
        <p:nvPicPr>
          <p:cNvPr id="48" name="Image 4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4175" y="131845"/>
            <a:ext cx="1371295" cy="1371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3417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Détails du </a:t>
            </a:r>
            <a:r>
              <a:rPr lang="fr-FR" dirty="0" smtClean="0"/>
              <a:t>dispositif</a:t>
            </a:r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1423803" y="797052"/>
            <a:ext cx="100161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Pour </a:t>
            </a:r>
            <a:r>
              <a:rPr lang="fr-FR" sz="20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un déploiement sur les réseaux sociaux des Ecoles/CF</a:t>
            </a:r>
          </a:p>
        </p:txBody>
      </p:sp>
      <p:sp>
        <p:nvSpPr>
          <p:cNvPr id="6" name="Rectangle 5"/>
          <p:cNvSpPr/>
          <p:nvPr/>
        </p:nvSpPr>
        <p:spPr>
          <a:xfrm>
            <a:off x="1968359" y="1468048"/>
            <a:ext cx="8173168" cy="358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fr-FR" sz="1600" b="1" dirty="0">
                <a:latin typeface="Century Gothic" panose="020B0502020202020204" pitchFamily="34" charset="0"/>
              </a:rPr>
              <a:t> POST TWITTER pour lier le sujet à l’actualité (280 signes) </a:t>
            </a:r>
          </a:p>
        </p:txBody>
      </p:sp>
      <p:sp>
        <p:nvSpPr>
          <p:cNvPr id="7" name="Rectangle 6"/>
          <p:cNvSpPr/>
          <p:nvPr/>
        </p:nvSpPr>
        <p:spPr>
          <a:xfrm>
            <a:off x="2051870" y="1913749"/>
            <a:ext cx="98794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dirty="0">
                <a:latin typeface="Century Gothic" panose="020B0502020202020204" pitchFamily="34" charset="0"/>
              </a:rPr>
              <a:t>&lt;&lt;&lt;nom de l’école ou du CF&gt;&gt;&gt; </a:t>
            </a:r>
            <a:r>
              <a:rPr lang="fr-FR" sz="1600" dirty="0" smtClean="0">
                <a:latin typeface="Century Gothic" panose="020B0502020202020204" pitchFamily="34" charset="0"/>
              </a:rPr>
              <a:t>vous </a:t>
            </a:r>
            <a:r>
              <a:rPr lang="fr-FR" sz="1600" dirty="0">
                <a:latin typeface="Century Gothic" panose="020B0502020202020204" pitchFamily="34" charset="0"/>
              </a:rPr>
              <a:t>propose de découvrir </a:t>
            </a:r>
            <a:r>
              <a:rPr lang="fr-FR" sz="1600" dirty="0" smtClean="0">
                <a:latin typeface="Century Gothic" panose="020B0502020202020204" pitchFamily="34" charset="0"/>
              </a:rPr>
              <a:t>vos </a:t>
            </a:r>
            <a:r>
              <a:rPr lang="fr-FR" sz="1600" dirty="0">
                <a:latin typeface="Century Gothic" panose="020B0502020202020204" pitchFamily="34" charset="0"/>
              </a:rPr>
              <a:t>Supers Pouvoirs Humains, développés au sein de sa </a:t>
            </a:r>
            <a:r>
              <a:rPr lang="fr-FR" sz="1600" dirty="0" smtClean="0">
                <a:latin typeface="Century Gothic" panose="020B0502020202020204" pitchFamily="34" charset="0"/>
              </a:rPr>
              <a:t>pédagogie. Super Pouvoir #3 : l’Intelligence Artificielle. Vous pouvez aussi lire l’article dédié extrait </a:t>
            </a:r>
            <a:r>
              <a:rPr lang="fr-FR" sz="1600" dirty="0">
                <a:latin typeface="Century Gothic" panose="020B0502020202020204" pitchFamily="34" charset="0"/>
              </a:rPr>
              <a:t>du Livre Blanc de HEP EDUCATION « Apprendre Demain </a:t>
            </a:r>
            <a:r>
              <a:rPr lang="fr-FR" sz="1600" dirty="0" smtClean="0">
                <a:latin typeface="Century Gothic" panose="020B0502020202020204" pitchFamily="34" charset="0"/>
              </a:rPr>
              <a:t>» </a:t>
            </a:r>
            <a:br>
              <a:rPr lang="fr-FR" sz="1600" dirty="0" smtClean="0">
                <a:latin typeface="Century Gothic" panose="020B0502020202020204" pitchFamily="34" charset="0"/>
              </a:rPr>
            </a:br>
            <a:r>
              <a:rPr lang="fr-FR" sz="1600" b="1" u="sng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fr-FR" sz="1600" b="1" u="sng" dirty="0" smtClean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bit.ly/2VpKoIN</a:t>
            </a:r>
            <a:r>
              <a:rPr lang="fr-FR" sz="1600" b="1" u="sng" dirty="0" smtClean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fr-FR" sz="1600" dirty="0">
              <a:solidFill>
                <a:srgbClr val="FF0000"/>
              </a:solidFill>
              <a:effectLst/>
              <a:latin typeface="Century Gothic" panose="020B0502020202020204" pitchFamily="34" charset="0"/>
            </a:endParaRPr>
          </a:p>
        </p:txBody>
      </p:sp>
      <p:grpSp>
        <p:nvGrpSpPr>
          <p:cNvPr id="20" name="Groupe 19"/>
          <p:cNvGrpSpPr/>
          <p:nvPr/>
        </p:nvGrpSpPr>
        <p:grpSpPr>
          <a:xfrm>
            <a:off x="824415" y="719933"/>
            <a:ext cx="553209" cy="577991"/>
            <a:chOff x="7011605" y="1311237"/>
            <a:chExt cx="553209" cy="577991"/>
          </a:xfrm>
        </p:grpSpPr>
        <p:sp>
          <p:nvSpPr>
            <p:cNvPr id="21" name="Ellipse 20"/>
            <p:cNvSpPr/>
            <p:nvPr/>
          </p:nvSpPr>
          <p:spPr>
            <a:xfrm>
              <a:off x="7011605" y="1336019"/>
              <a:ext cx="553209" cy="553209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Century Gothic" panose="020B0502020202020204" pitchFamily="34" charset="0"/>
              </a:endParaRPr>
            </a:p>
          </p:txBody>
        </p:sp>
        <p:sp>
          <p:nvSpPr>
            <p:cNvPr id="22" name="ZoneTexte 21"/>
            <p:cNvSpPr txBox="1"/>
            <p:nvPr/>
          </p:nvSpPr>
          <p:spPr>
            <a:xfrm>
              <a:off x="7088764" y="1311237"/>
              <a:ext cx="46503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2</a:t>
              </a:r>
            </a:p>
          </p:txBody>
        </p:sp>
      </p:grpSp>
      <p:grpSp>
        <p:nvGrpSpPr>
          <p:cNvPr id="23" name="Groupe 22"/>
          <p:cNvGrpSpPr/>
          <p:nvPr/>
        </p:nvGrpSpPr>
        <p:grpSpPr>
          <a:xfrm>
            <a:off x="1445554" y="1630262"/>
            <a:ext cx="553209" cy="566974"/>
            <a:chOff x="7011605" y="1322254"/>
            <a:chExt cx="553209" cy="566974"/>
          </a:xfrm>
        </p:grpSpPr>
        <p:sp>
          <p:nvSpPr>
            <p:cNvPr id="24" name="Ellipse 23"/>
            <p:cNvSpPr/>
            <p:nvPr/>
          </p:nvSpPr>
          <p:spPr>
            <a:xfrm>
              <a:off x="7011605" y="1336019"/>
              <a:ext cx="553209" cy="553209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Century Gothic" panose="020B0502020202020204" pitchFamily="34" charset="0"/>
              </a:endParaRPr>
            </a:p>
          </p:txBody>
        </p:sp>
        <p:sp>
          <p:nvSpPr>
            <p:cNvPr id="25" name="ZoneTexte 24"/>
            <p:cNvSpPr txBox="1"/>
            <p:nvPr/>
          </p:nvSpPr>
          <p:spPr>
            <a:xfrm>
              <a:off x="7055713" y="1322254"/>
              <a:ext cx="46503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A</a:t>
              </a:r>
            </a:p>
          </p:txBody>
        </p:sp>
      </p:grpSp>
      <p:grpSp>
        <p:nvGrpSpPr>
          <p:cNvPr id="26" name="Groupe 25"/>
          <p:cNvGrpSpPr/>
          <p:nvPr/>
        </p:nvGrpSpPr>
        <p:grpSpPr>
          <a:xfrm>
            <a:off x="1440065" y="3353104"/>
            <a:ext cx="553209" cy="553209"/>
            <a:chOff x="7011605" y="1336019"/>
            <a:chExt cx="553209" cy="553209"/>
          </a:xfrm>
        </p:grpSpPr>
        <p:sp>
          <p:nvSpPr>
            <p:cNvPr id="27" name="Ellipse 26"/>
            <p:cNvSpPr/>
            <p:nvPr/>
          </p:nvSpPr>
          <p:spPr>
            <a:xfrm>
              <a:off x="7011605" y="1336019"/>
              <a:ext cx="553209" cy="553209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Century Gothic" panose="020B0502020202020204" pitchFamily="34" charset="0"/>
              </a:endParaRPr>
            </a:p>
          </p:txBody>
        </p:sp>
        <p:sp>
          <p:nvSpPr>
            <p:cNvPr id="28" name="ZoneTexte 27"/>
            <p:cNvSpPr txBox="1"/>
            <p:nvPr/>
          </p:nvSpPr>
          <p:spPr>
            <a:xfrm>
              <a:off x="7077747" y="1344288"/>
              <a:ext cx="46503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B</a:t>
              </a:r>
            </a:p>
          </p:txBody>
        </p:sp>
      </p:grpSp>
      <p:grpSp>
        <p:nvGrpSpPr>
          <p:cNvPr id="29" name="Groupe 28"/>
          <p:cNvGrpSpPr/>
          <p:nvPr/>
        </p:nvGrpSpPr>
        <p:grpSpPr>
          <a:xfrm>
            <a:off x="1440065" y="2275334"/>
            <a:ext cx="553209" cy="553209"/>
            <a:chOff x="7011605" y="1336019"/>
            <a:chExt cx="553209" cy="553209"/>
          </a:xfrm>
        </p:grpSpPr>
        <p:sp>
          <p:nvSpPr>
            <p:cNvPr id="30" name="Ellipse 29"/>
            <p:cNvSpPr/>
            <p:nvPr/>
          </p:nvSpPr>
          <p:spPr>
            <a:xfrm>
              <a:off x="7011605" y="1336019"/>
              <a:ext cx="553209" cy="553209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Century Gothic" panose="020B0502020202020204" pitchFamily="34" charset="0"/>
              </a:endParaRPr>
            </a:p>
          </p:txBody>
        </p:sp>
        <p:sp>
          <p:nvSpPr>
            <p:cNvPr id="31" name="ZoneTexte 30"/>
            <p:cNvSpPr txBox="1"/>
            <p:nvPr/>
          </p:nvSpPr>
          <p:spPr>
            <a:xfrm>
              <a:off x="7044696" y="1355305"/>
              <a:ext cx="46503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C</a:t>
              </a:r>
            </a:p>
          </p:txBody>
        </p:sp>
      </p:grpSp>
      <p:pic>
        <p:nvPicPr>
          <p:cNvPr id="44" name="Image 4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6281" y="3307846"/>
            <a:ext cx="720071" cy="720071"/>
          </a:xfrm>
          <a:prstGeom prst="rect">
            <a:avLst/>
          </a:prstGeom>
        </p:spPr>
      </p:pic>
      <p:cxnSp>
        <p:nvCxnSpPr>
          <p:cNvPr id="45" name="Connecteur droit avec flèche 44"/>
          <p:cNvCxnSpPr/>
          <p:nvPr/>
        </p:nvCxnSpPr>
        <p:spPr>
          <a:xfrm>
            <a:off x="6188995" y="3667881"/>
            <a:ext cx="1262269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ZoneTexte 45"/>
          <p:cNvSpPr txBox="1"/>
          <p:nvPr/>
        </p:nvSpPr>
        <p:spPr>
          <a:xfrm>
            <a:off x="7746196" y="3483215"/>
            <a:ext cx="3649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u="sng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</a:t>
            </a:r>
            <a:r>
              <a:rPr lang="fr-FR" b="1" u="sng" dirty="0" smtClean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youtu.be/5ur0AaINIyE</a:t>
            </a:r>
            <a:r>
              <a:rPr lang="fr-FR" b="1" u="sng" dirty="0" smtClean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225384" y="3305349"/>
            <a:ext cx="2811988" cy="7571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Clr>
                <a:srgbClr val="002060"/>
              </a:buClr>
            </a:pPr>
            <a:r>
              <a:rPr lang="fr-FR" b="1" dirty="0">
                <a:latin typeface="Century Gothic" panose="020B0502020202020204" pitchFamily="34" charset="0"/>
                <a:sym typeface="Wingdings" panose="05000000000000000000" pitchFamily="2" charset="2"/>
              </a:rPr>
              <a:t>Lien YOUTUBE à intégrer</a:t>
            </a:r>
            <a:br>
              <a:rPr lang="fr-FR" b="1" dirty="0">
                <a:latin typeface="Century Gothic" panose="020B0502020202020204" pitchFamily="34" charset="0"/>
                <a:sym typeface="Wingdings" panose="05000000000000000000" pitchFamily="2" charset="2"/>
              </a:rPr>
            </a:br>
            <a:r>
              <a:rPr lang="fr-FR" b="1" dirty="0">
                <a:latin typeface="Century Gothic" panose="020B0502020202020204" pitchFamily="34" charset="0"/>
                <a:sym typeface="Wingdings" panose="05000000000000000000" pitchFamily="2" charset="2"/>
              </a:rPr>
              <a:t>pour illustrer le post</a:t>
            </a:r>
          </a:p>
        </p:txBody>
      </p:sp>
      <p:pic>
        <p:nvPicPr>
          <p:cNvPr id="32" name="Image 3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0803" y="250456"/>
            <a:ext cx="1371295" cy="1371295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2039817" y="5018313"/>
            <a:ext cx="9356053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fr-FR" dirty="0">
                <a:latin typeface="Century Gothic" panose="020B0502020202020204" pitchFamily="34" charset="0"/>
              </a:rPr>
              <a:t>Pour créer un lien court, rendez-vous sur le site </a:t>
            </a:r>
            <a:r>
              <a:rPr lang="fr-FR" dirty="0">
                <a:latin typeface="Century Gothic" panose="020B0502020202020204" pitchFamily="34" charset="0"/>
                <a:hlinkClick r:id="rId6"/>
              </a:rPr>
              <a:t>https://bitly.com/</a:t>
            </a:r>
            <a:r>
              <a:rPr lang="fr-FR" dirty="0">
                <a:latin typeface="Century Gothic" panose="020B0502020202020204" pitchFamily="34" charset="0"/>
              </a:rPr>
              <a:t> et utilisez le réducteur de lien « </a:t>
            </a:r>
            <a:r>
              <a:rPr lang="fr-FR" dirty="0" err="1">
                <a:latin typeface="Century Gothic" panose="020B0502020202020204" pitchFamily="34" charset="0"/>
              </a:rPr>
              <a:t>Shorten</a:t>
            </a:r>
            <a:r>
              <a:rPr lang="fr-FR" dirty="0">
                <a:latin typeface="Century Gothic" panose="020B0502020202020204" pitchFamily="34" charset="0"/>
              </a:rPr>
              <a:t> </a:t>
            </a:r>
            <a:r>
              <a:rPr lang="fr-FR" dirty="0" err="1">
                <a:latin typeface="Century Gothic" panose="020B0502020202020204" pitchFamily="34" charset="0"/>
              </a:rPr>
              <a:t>your</a:t>
            </a:r>
            <a:r>
              <a:rPr lang="fr-FR" dirty="0">
                <a:latin typeface="Century Gothic" panose="020B0502020202020204" pitchFamily="34" charset="0"/>
              </a:rPr>
              <a:t> Link » puis copiez le lien court dans le Post (en vérifiant qu’il fonctionne avant de poster. 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141" y="1696748"/>
            <a:ext cx="824966" cy="824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5642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400" b="0" dirty="0"/>
              <a:t>Pour toutes vos questions ou suggestions, contactez : </a:t>
            </a:r>
            <a:r>
              <a:rPr lang="fr-FR" sz="2400" b="0" dirty="0" smtClean="0">
                <a:solidFill>
                  <a:srgbClr val="002060"/>
                </a:solidFill>
                <a:hlinkClick r:id="rId2"/>
              </a:rPr>
              <a:t>fabien.richert@hep-education.com</a:t>
            </a:r>
            <a:r>
              <a:rPr lang="fr-FR" sz="2400" b="0" dirty="0" smtClean="0">
                <a:solidFill>
                  <a:srgbClr val="002060"/>
                </a:solidFill>
              </a:rPr>
              <a:t/>
            </a:r>
            <a:br>
              <a:rPr lang="fr-FR" sz="2400" b="0" dirty="0" smtClean="0">
                <a:solidFill>
                  <a:srgbClr val="002060"/>
                </a:solidFill>
              </a:rPr>
            </a:br>
            <a:r>
              <a:rPr lang="fr-FR" sz="2400" b="0" dirty="0" smtClean="0">
                <a:solidFill>
                  <a:srgbClr val="002060"/>
                </a:solidFill>
              </a:rPr>
              <a:t>06 98 63 23 32</a:t>
            </a:r>
            <a:endParaRPr lang="fr-FR" sz="2400" b="0" dirty="0">
              <a:solidFill>
                <a:srgbClr val="002060"/>
              </a:solidFill>
            </a:endParaRPr>
          </a:p>
        </p:txBody>
      </p:sp>
      <p:sp>
        <p:nvSpPr>
          <p:cNvPr id="6" name="Titre 6"/>
          <p:cNvSpPr txBox="1">
            <a:spLocks/>
          </p:cNvSpPr>
          <p:nvPr/>
        </p:nvSpPr>
        <p:spPr>
          <a:xfrm>
            <a:off x="4283231" y="2759114"/>
            <a:ext cx="3634642" cy="12376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1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0070C0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fr-FR" sz="2800" dirty="0">
                <a:solidFill>
                  <a:schemeClr val="tx1"/>
                </a:solidFill>
              </a:rPr>
              <a:t>Merci beaucoup</a:t>
            </a:r>
          </a:p>
        </p:txBody>
      </p:sp>
    </p:spTree>
    <p:extLst>
      <p:ext uri="{BB962C8B-B14F-4D97-AF65-F5344CB8AC3E}">
        <p14:creationId xmlns:p14="http://schemas.microsoft.com/office/powerpoint/2010/main" val="1222644881"/>
      </p:ext>
    </p:extLst>
  </p:cSld>
  <p:clrMapOvr>
    <a:masterClrMapping/>
  </p:clrMapOvr>
</p:sld>
</file>

<file path=ppt/theme/theme1.xml><?xml version="1.0" encoding="utf-8"?>
<a:theme xmlns:a="http://schemas.openxmlformats.org/drawingml/2006/main" name="2_HEP_Séminaire_CODIR_DIR_v.2.2">
  <a:themeElements>
    <a:clrScheme name="Bleu vert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28719</TotalTime>
  <Words>1701</Words>
  <Application>Microsoft Office PowerPoint</Application>
  <PresentationFormat>Grand écran</PresentationFormat>
  <Paragraphs>139</Paragraphs>
  <Slides>10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9" baseType="lpstr">
      <vt:lpstr>Arial</vt:lpstr>
      <vt:lpstr>Calibri</vt:lpstr>
      <vt:lpstr>Century Gothic</vt:lpstr>
      <vt:lpstr>Oswald</vt:lpstr>
      <vt:lpstr>PT Sans</vt:lpstr>
      <vt:lpstr>Roboto Light</vt:lpstr>
      <vt:lpstr>Times New Roman</vt:lpstr>
      <vt:lpstr>Wingdings</vt:lpstr>
      <vt:lpstr>2_HEP_Séminaire_CODIR_DIR_v.2.2</vt:lpstr>
      <vt:lpstr>Communication d’un extract du livre blanc HEP EDUCATION aux prospects des écoles/CF pendant cette période commerciale 100% numérique</vt:lpstr>
      <vt:lpstr>Présentation PowerPoint</vt:lpstr>
      <vt:lpstr>Présentation PowerPoint</vt:lpstr>
      <vt:lpstr>Déploiement via vos newsletters et/ou posts sur vos réseaux sociaux</vt:lpstr>
      <vt:lpstr>Détails du dispositif</vt:lpstr>
      <vt:lpstr>Détails du dispositif</vt:lpstr>
      <vt:lpstr>Détails du dispositif</vt:lpstr>
      <vt:lpstr>Détails du dispositif</vt:lpstr>
      <vt:lpstr>Détails du dispositif</vt:lpstr>
      <vt:lpstr>Pour toutes vos questions ou suggestions, contactez : fabien.richert@hep-education.com 06 98 63 23 32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HEP EDUCATION</dc:creator>
  <cp:lastModifiedBy>RICHERT Fabien</cp:lastModifiedBy>
  <cp:revision>2241</cp:revision>
  <cp:lastPrinted>2020-03-06T15:59:21Z</cp:lastPrinted>
  <dcterms:created xsi:type="dcterms:W3CDTF">2016-12-16T14:16:14Z</dcterms:created>
  <dcterms:modified xsi:type="dcterms:W3CDTF">2020-04-14T09:56:35Z</dcterms:modified>
</cp:coreProperties>
</file>